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C8AED842-80C1-458B-8036-2E94B84FF886}">
  <a:tblStyle styleId="{C8AED842-80C1-458B-8036-2E94B84FF886}"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4" d="100"/>
          <a:sy n="84" d="100"/>
        </p:scale>
        <p:origin x="-90" y="-18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08674277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
        <p:cNvGrpSpPr/>
        <p:nvPr/>
      </p:nvGrpSpPr>
      <p:grpSpPr>
        <a:xfrm>
          <a:off x="0" y="0"/>
          <a:ext cx="0" cy="0"/>
          <a:chOff x="0" y="0"/>
          <a:chExt cx="0" cy="0"/>
        </a:xfrm>
      </p:grpSpPr>
      <p:sp>
        <p:nvSpPr>
          <p:cNvPr id="24" name="Shape 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 name="Shape 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 name="Shape 1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5" name="Shape 1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8" name="Shape 1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0" name="Shape 2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5" name="Shape 2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685800" y="1583342"/>
            <a:ext cx="7772400" cy="1159856"/>
          </a:xfrm>
          <a:prstGeom prst="rect">
            <a:avLst/>
          </a:prstGeom>
        </p:spPr>
        <p:txBody>
          <a:bodyPr lIns="91425" tIns="91425" rIns="91425" bIns="91425" anchor="b"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0" name="Shape 10"/>
          <p:cNvSpPr txBox="1">
            <a:spLocks noGrp="1"/>
          </p:cNvSpPr>
          <p:nvPr>
            <p:ph type="subTitle" idx="1"/>
          </p:nvPr>
        </p:nvSpPr>
        <p:spPr>
          <a:xfrm>
            <a:off x="685800" y="2840053"/>
            <a:ext cx="7772400" cy="784737"/>
          </a:xfrm>
          <a:prstGeom prst="rect">
            <a:avLst/>
          </a:prstGeom>
        </p:spPr>
        <p:txBody>
          <a:bodyPr lIns="91425" tIns="91425" rIns="91425" bIns="91425" anchor="t" anchorCtr="0"/>
          <a:lstStyle>
            <a:lvl1pPr lvl="0" algn="ctr">
              <a:spcBef>
                <a:spcPts val="0"/>
              </a:spcBef>
              <a:buClr>
                <a:schemeClr val="dk2"/>
              </a:buClr>
              <a:buNone/>
              <a:defRPr>
                <a:solidFill>
                  <a:schemeClr val="dk2"/>
                </a:solidFill>
              </a:defRPr>
            </a:lvl1pPr>
            <a:lvl2pPr lvl="1" algn="ctr">
              <a:spcBef>
                <a:spcPts val="0"/>
              </a:spcBef>
              <a:buClr>
                <a:schemeClr val="dk2"/>
              </a:buClr>
              <a:buSzPct val="100000"/>
              <a:buNone/>
              <a:defRPr sz="3000">
                <a:solidFill>
                  <a:schemeClr val="dk2"/>
                </a:solidFill>
              </a:defRPr>
            </a:lvl2pPr>
            <a:lvl3pPr lvl="2" algn="ctr">
              <a:spcBef>
                <a:spcPts val="0"/>
              </a:spcBef>
              <a:buClr>
                <a:schemeClr val="dk2"/>
              </a:buClr>
              <a:buSzPct val="100000"/>
              <a:buNone/>
              <a:defRPr sz="3000">
                <a:solidFill>
                  <a:schemeClr val="dk2"/>
                </a:solidFill>
              </a:defRPr>
            </a:lvl3pPr>
            <a:lvl4pPr lvl="3" algn="ctr">
              <a:spcBef>
                <a:spcPts val="0"/>
              </a:spcBef>
              <a:buClr>
                <a:schemeClr val="dk2"/>
              </a:buClr>
              <a:buSzPct val="100000"/>
              <a:buNone/>
              <a:defRPr sz="3000">
                <a:solidFill>
                  <a:schemeClr val="dk2"/>
                </a:solidFill>
              </a:defRPr>
            </a:lvl4pPr>
            <a:lvl5pPr lvl="4" algn="ctr">
              <a:spcBef>
                <a:spcPts val="0"/>
              </a:spcBef>
              <a:buClr>
                <a:schemeClr val="dk2"/>
              </a:buClr>
              <a:buSzPct val="100000"/>
              <a:buNone/>
              <a:defRPr sz="3000">
                <a:solidFill>
                  <a:schemeClr val="dk2"/>
                </a:solidFill>
              </a:defRPr>
            </a:lvl5pPr>
            <a:lvl6pPr lvl="5" algn="ctr">
              <a:spcBef>
                <a:spcPts val="0"/>
              </a:spcBef>
              <a:buClr>
                <a:schemeClr val="dk2"/>
              </a:buClr>
              <a:buSzPct val="100000"/>
              <a:buNone/>
              <a:defRPr sz="3000">
                <a:solidFill>
                  <a:schemeClr val="dk2"/>
                </a:solidFill>
              </a:defRPr>
            </a:lvl6pPr>
            <a:lvl7pPr lvl="6" algn="ctr">
              <a:spcBef>
                <a:spcPts val="0"/>
              </a:spcBef>
              <a:buClr>
                <a:schemeClr val="dk2"/>
              </a:buClr>
              <a:buSzPct val="100000"/>
              <a:buNone/>
              <a:defRPr sz="3000">
                <a:solidFill>
                  <a:schemeClr val="dk2"/>
                </a:solidFill>
              </a:defRPr>
            </a:lvl7pPr>
            <a:lvl8pPr lvl="7" algn="ctr">
              <a:spcBef>
                <a:spcPts val="0"/>
              </a:spcBef>
              <a:buClr>
                <a:schemeClr val="dk2"/>
              </a:buClr>
              <a:buSzPct val="100000"/>
              <a:buNone/>
              <a:defRPr sz="3000">
                <a:solidFill>
                  <a:schemeClr val="dk2"/>
                </a:solidFill>
              </a:defRPr>
            </a:lvl8pPr>
            <a:lvl9pPr lvl="8" algn="ctr">
              <a:spcBef>
                <a:spcPts val="0"/>
              </a:spcBef>
              <a:buClr>
                <a:schemeClr val="dk2"/>
              </a:buClr>
              <a:buSzPct val="100000"/>
              <a:buNone/>
              <a:defRPr sz="3000">
                <a:solidFill>
                  <a:schemeClr val="dk2"/>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1"/>
        <p:cNvGrpSpPr/>
        <p:nvPr/>
      </p:nvGrpSpPr>
      <p:grpSpPr>
        <a:xfrm>
          <a:off x="0" y="0"/>
          <a:ext cx="0" cy="0"/>
          <a:chOff x="0" y="0"/>
          <a:chExt cx="0" cy="0"/>
        </a:xfrm>
      </p:grpSpPr>
      <p:sp>
        <p:nvSpPr>
          <p:cNvPr id="12" name="Shape 12"/>
          <p:cNvSpPr txBox="1">
            <a:spLocks noGrp="1"/>
          </p:cNvSpPr>
          <p:nvPr>
            <p:ph type="title"/>
          </p:nvPr>
        </p:nvSpPr>
        <p:spPr>
          <a:xfrm>
            <a:off x="457200" y="205978"/>
            <a:ext cx="8229600" cy="85725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3" name="Shape 13"/>
          <p:cNvSpPr txBox="1">
            <a:spLocks noGrp="1"/>
          </p:cNvSpPr>
          <p:nvPr>
            <p:ph type="body" idx="1"/>
          </p:nvPr>
        </p:nvSpPr>
        <p:spPr>
          <a:xfrm>
            <a:off x="457200" y="1200150"/>
            <a:ext cx="8229600" cy="372568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457200" y="205978"/>
            <a:ext cx="8229600" cy="85725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6" name="Shape 16"/>
          <p:cNvSpPr txBox="1">
            <a:spLocks noGrp="1"/>
          </p:cNvSpPr>
          <p:nvPr>
            <p:ph type="body" idx="1"/>
          </p:nvPr>
        </p:nvSpPr>
        <p:spPr>
          <a:xfrm>
            <a:off x="457200" y="1200150"/>
            <a:ext cx="3994525" cy="372568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7" name="Shape 17"/>
          <p:cNvSpPr txBox="1">
            <a:spLocks noGrp="1"/>
          </p:cNvSpPr>
          <p:nvPr>
            <p:ph type="body" idx="2"/>
          </p:nvPr>
        </p:nvSpPr>
        <p:spPr>
          <a:xfrm>
            <a:off x="4692273" y="1200150"/>
            <a:ext cx="3994525" cy="372568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457200" y="205978"/>
            <a:ext cx="8229600" cy="85725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20"/>
        <p:cNvGrpSpPr/>
        <p:nvPr/>
      </p:nvGrpSpPr>
      <p:grpSpPr>
        <a:xfrm>
          <a:off x="0" y="0"/>
          <a:ext cx="0" cy="0"/>
          <a:chOff x="0" y="0"/>
          <a:chExt cx="0" cy="0"/>
        </a:xfrm>
      </p:grpSpPr>
      <p:sp>
        <p:nvSpPr>
          <p:cNvPr id="21" name="Shape 21"/>
          <p:cNvSpPr txBox="1">
            <a:spLocks noGrp="1"/>
          </p:cNvSpPr>
          <p:nvPr>
            <p:ph type="body" idx="1"/>
          </p:nvPr>
        </p:nvSpPr>
        <p:spPr>
          <a:xfrm>
            <a:off x="457200" y="4406309"/>
            <a:ext cx="8229600" cy="519520"/>
          </a:xfrm>
          <a:prstGeom prst="rect">
            <a:avLst/>
          </a:prstGeom>
        </p:spPr>
        <p:txBody>
          <a:bodyPr lIns="91425" tIns="91425" rIns="91425" bIns="91425" anchor="t" anchorCtr="0"/>
          <a:lstStyle>
            <a:lvl1pPr lvl="0" algn="ctr">
              <a:spcBef>
                <a:spcPts val="360"/>
              </a:spcBef>
              <a:buSzPct val="100000"/>
              <a:buNone/>
              <a:defRPr sz="1800"/>
            </a:lvl1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2"/>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205978"/>
            <a:ext cx="8229600" cy="857250"/>
          </a:xfrm>
          <a:prstGeom prst="rect">
            <a:avLst/>
          </a:prstGeom>
          <a:noFill/>
          <a:ln>
            <a:noFill/>
          </a:ln>
        </p:spPr>
        <p:txBody>
          <a:bodyPr lIns="91425" tIns="91425" rIns="91425" bIns="91425" anchor="b" anchorCtr="0"/>
          <a:lstStyle>
            <a:lvl1pPr lvl="0">
              <a:spcBef>
                <a:spcPts val="0"/>
              </a:spcBef>
              <a:buClr>
                <a:schemeClr val="dk1"/>
              </a:buClr>
              <a:buSzPct val="100000"/>
              <a:buNone/>
              <a:defRPr sz="3600" b="1">
                <a:solidFill>
                  <a:schemeClr val="dk1"/>
                </a:solidFill>
              </a:defRPr>
            </a:lvl1pPr>
            <a:lvl2pPr lvl="1">
              <a:spcBef>
                <a:spcPts val="0"/>
              </a:spcBef>
              <a:buClr>
                <a:schemeClr val="dk1"/>
              </a:buClr>
              <a:buSzPct val="100000"/>
              <a:buNone/>
              <a:defRPr sz="3600" b="1">
                <a:solidFill>
                  <a:schemeClr val="dk1"/>
                </a:solidFill>
              </a:defRPr>
            </a:lvl2pPr>
            <a:lvl3pPr lvl="2">
              <a:spcBef>
                <a:spcPts val="0"/>
              </a:spcBef>
              <a:buClr>
                <a:schemeClr val="dk1"/>
              </a:buClr>
              <a:buSzPct val="100000"/>
              <a:buNone/>
              <a:defRPr sz="3600" b="1">
                <a:solidFill>
                  <a:schemeClr val="dk1"/>
                </a:solidFill>
              </a:defRPr>
            </a:lvl3pPr>
            <a:lvl4pPr lvl="3">
              <a:spcBef>
                <a:spcPts val="0"/>
              </a:spcBef>
              <a:buClr>
                <a:schemeClr val="dk1"/>
              </a:buClr>
              <a:buSzPct val="100000"/>
              <a:buNone/>
              <a:defRPr sz="3600" b="1">
                <a:solidFill>
                  <a:schemeClr val="dk1"/>
                </a:solidFill>
              </a:defRPr>
            </a:lvl4pPr>
            <a:lvl5pPr lvl="4">
              <a:spcBef>
                <a:spcPts val="0"/>
              </a:spcBef>
              <a:buClr>
                <a:schemeClr val="dk1"/>
              </a:buClr>
              <a:buSzPct val="100000"/>
              <a:buNone/>
              <a:defRPr sz="3600" b="1">
                <a:solidFill>
                  <a:schemeClr val="dk1"/>
                </a:solidFill>
              </a:defRPr>
            </a:lvl5pPr>
            <a:lvl6pPr lvl="5">
              <a:spcBef>
                <a:spcPts val="0"/>
              </a:spcBef>
              <a:buClr>
                <a:schemeClr val="dk1"/>
              </a:buClr>
              <a:buSzPct val="100000"/>
              <a:buNone/>
              <a:defRPr sz="3600" b="1">
                <a:solidFill>
                  <a:schemeClr val="dk1"/>
                </a:solidFill>
              </a:defRPr>
            </a:lvl6pPr>
            <a:lvl7pPr lvl="6">
              <a:spcBef>
                <a:spcPts val="0"/>
              </a:spcBef>
              <a:buClr>
                <a:schemeClr val="dk1"/>
              </a:buClr>
              <a:buSzPct val="100000"/>
              <a:buNone/>
              <a:defRPr sz="3600" b="1">
                <a:solidFill>
                  <a:schemeClr val="dk1"/>
                </a:solidFill>
              </a:defRPr>
            </a:lvl7pPr>
            <a:lvl8pPr lvl="7">
              <a:spcBef>
                <a:spcPts val="0"/>
              </a:spcBef>
              <a:buClr>
                <a:schemeClr val="dk1"/>
              </a:buClr>
              <a:buSzPct val="100000"/>
              <a:buNone/>
              <a:defRPr sz="3600" b="1">
                <a:solidFill>
                  <a:schemeClr val="dk1"/>
                </a:solidFill>
              </a:defRPr>
            </a:lvl8pPr>
            <a:lvl9pPr lvl="8">
              <a:spcBef>
                <a:spcPts val="0"/>
              </a:spcBef>
              <a:buClr>
                <a:schemeClr val="dk1"/>
              </a:buClr>
              <a:buSzPct val="100000"/>
              <a:buNone/>
              <a:defRPr sz="3600" b="1">
                <a:solidFill>
                  <a:schemeClr val="dk1"/>
                </a:solidFill>
              </a:defRPr>
            </a:lvl9pPr>
          </a:lstStyle>
          <a:p>
            <a:endParaRPr/>
          </a:p>
        </p:txBody>
      </p:sp>
      <p:sp>
        <p:nvSpPr>
          <p:cNvPr id="7" name="Shape 7"/>
          <p:cNvSpPr txBox="1">
            <a:spLocks noGrp="1"/>
          </p:cNvSpPr>
          <p:nvPr>
            <p:ph type="body" idx="1"/>
          </p:nvPr>
        </p:nvSpPr>
        <p:spPr>
          <a:xfrm>
            <a:off x="457200" y="1200150"/>
            <a:ext cx="8229600" cy="3725680"/>
          </a:xfrm>
          <a:prstGeom prst="rect">
            <a:avLst/>
          </a:prstGeom>
          <a:noFill/>
          <a:ln>
            <a:noFill/>
          </a:ln>
        </p:spPr>
        <p:txBody>
          <a:bodyPr lIns="91425" tIns="91425" rIns="91425" bIns="91425" anchor="t" anchorCtr="0"/>
          <a:lstStyle>
            <a:lvl1pPr lvl="0">
              <a:spcBef>
                <a:spcPts val="600"/>
              </a:spcBef>
              <a:buClr>
                <a:schemeClr val="dk1"/>
              </a:buClr>
              <a:buSzPct val="100000"/>
              <a:defRPr sz="3000">
                <a:solidFill>
                  <a:schemeClr val="dk1"/>
                </a:solidFill>
              </a:defRPr>
            </a:lvl1pPr>
            <a:lvl2pPr lvl="1">
              <a:spcBef>
                <a:spcPts val="480"/>
              </a:spcBef>
              <a:buClr>
                <a:schemeClr val="dk1"/>
              </a:buClr>
              <a:buSzPct val="100000"/>
              <a:defRPr sz="2400">
                <a:solidFill>
                  <a:schemeClr val="dk1"/>
                </a:solidFill>
              </a:defRPr>
            </a:lvl2pPr>
            <a:lvl3pPr lvl="2">
              <a:spcBef>
                <a:spcPts val="480"/>
              </a:spcBef>
              <a:buClr>
                <a:schemeClr val="dk1"/>
              </a:buClr>
              <a:buSzPct val="100000"/>
              <a:defRPr sz="2400">
                <a:solidFill>
                  <a:schemeClr val="dk1"/>
                </a:solidFill>
              </a:defRPr>
            </a:lvl3pPr>
            <a:lvl4pPr lvl="3">
              <a:spcBef>
                <a:spcPts val="360"/>
              </a:spcBef>
              <a:buClr>
                <a:schemeClr val="dk1"/>
              </a:buClr>
              <a:buSzPct val="100000"/>
              <a:defRPr sz="1800">
                <a:solidFill>
                  <a:schemeClr val="dk1"/>
                </a:solidFill>
              </a:defRPr>
            </a:lvl4pPr>
            <a:lvl5pPr lvl="4">
              <a:spcBef>
                <a:spcPts val="360"/>
              </a:spcBef>
              <a:buClr>
                <a:schemeClr val="dk1"/>
              </a:buClr>
              <a:buSzPct val="100000"/>
              <a:defRPr sz="1800">
                <a:solidFill>
                  <a:schemeClr val="dk1"/>
                </a:solidFill>
              </a:defRPr>
            </a:lvl5pPr>
            <a:lvl6pPr lvl="5">
              <a:spcBef>
                <a:spcPts val="360"/>
              </a:spcBef>
              <a:buClr>
                <a:schemeClr val="dk1"/>
              </a:buClr>
              <a:buSzPct val="100000"/>
              <a:defRPr sz="1800">
                <a:solidFill>
                  <a:schemeClr val="dk1"/>
                </a:solidFill>
              </a:defRPr>
            </a:lvl6pPr>
            <a:lvl7pPr lvl="6">
              <a:spcBef>
                <a:spcPts val="360"/>
              </a:spcBef>
              <a:buClr>
                <a:schemeClr val="dk1"/>
              </a:buClr>
              <a:buSzPct val="100000"/>
              <a:defRPr sz="1800">
                <a:solidFill>
                  <a:schemeClr val="dk1"/>
                </a:solidFill>
              </a:defRPr>
            </a:lvl7pPr>
            <a:lvl8pPr lvl="7">
              <a:spcBef>
                <a:spcPts val="360"/>
              </a:spcBef>
              <a:buClr>
                <a:schemeClr val="dk1"/>
              </a:buClr>
              <a:buSzPct val="100000"/>
              <a:defRPr sz="1800">
                <a:solidFill>
                  <a:schemeClr val="dk1"/>
                </a:solidFill>
              </a:defRPr>
            </a:lvl8pPr>
            <a:lvl9pPr lvl="8">
              <a:spcBef>
                <a:spcPts val="360"/>
              </a:spcBef>
              <a:buClr>
                <a:schemeClr val="dk1"/>
              </a:buClr>
              <a:buSzPct val="100000"/>
              <a:defRPr sz="1800">
                <a:solidFill>
                  <a:schemeClr val="dk1"/>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hyperlink" Target="http://www.mi.mun.ca/users/edurnfor/1100/atomic%20structure/tsld004.htm"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hyperlink" Target="http://www.chemprofessor.com/outline7b.ht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hyperlink" Target="http://balancingequations.info/"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25.gif"/><Relationship Id="rId4" Type="http://schemas.openxmlformats.org/officeDocument/2006/relationships/image" Target="../media/image24.jpg"/></Relationships>
</file>

<file path=ppt/slides/_rels/slide15.xml.rels><?xml version="1.0" encoding="UTF-8" standalone="yes"?>
<Relationships xmlns="http://schemas.openxmlformats.org/package/2006/relationships"><Relationship Id="rId3" Type="http://schemas.openxmlformats.org/officeDocument/2006/relationships/hyperlink" Target="http://misterguch.brinkster.net/eqnbalance.html" TargetMode="External"/><Relationship Id="rId7" Type="http://schemas.openxmlformats.org/officeDocument/2006/relationships/image" Target="../media/image27.jp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26.jpg"/><Relationship Id="rId5" Type="http://schemas.openxmlformats.org/officeDocument/2006/relationships/hyperlink" Target="http://phet.colorado.edu/en/simulation/balancing-chemical-equations" TargetMode="External"/><Relationship Id="rId4" Type="http://schemas.openxmlformats.org/officeDocument/2006/relationships/hyperlink" Target="http://crescentok.com/staff/jaskew/isr/chemistry/equations1.ht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hyperlink" Target="http://en.wikipedia.org/wiki/Physical_change"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hyperlink" Target="http://youtube.com/v/EDMtCblfDC4"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9.jpg"/><Relationship Id="rId5" Type="http://schemas.openxmlformats.org/officeDocument/2006/relationships/hyperlink" Target="http://youtube.com/v/6nM2c1ZRse4" TargetMode="Externa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hyperlink" Target="http://www.ric.edu/faculty/ptiskus/chemical/"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0.jpg"/><Relationship Id="rId4" Type="http://schemas.openxmlformats.org/officeDocument/2006/relationships/hyperlink" Target="http://antoine.frostburg.edu/chem/senese/101/reactions/symptoms.shtml"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youtube.com/v/m8mbGH6b2cg"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hyperlink" Target="http://youtube.com/v/5M-mQPyPhoQ"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3.jpg"/><Relationship Id="rId5" Type="http://schemas.openxmlformats.org/officeDocument/2006/relationships/hyperlink" Target="http://youtube.com/v/Jzoi7dJAiSc" TargetMode="Externa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
        <p:cNvGrpSpPr/>
        <p:nvPr/>
      </p:nvGrpSpPr>
      <p:grpSpPr>
        <a:xfrm>
          <a:off x="0" y="0"/>
          <a:ext cx="0" cy="0"/>
          <a:chOff x="0" y="0"/>
          <a:chExt cx="0" cy="0"/>
        </a:xfrm>
      </p:grpSpPr>
      <p:sp>
        <p:nvSpPr>
          <p:cNvPr id="27" name="Shape 27"/>
          <p:cNvSpPr txBox="1"/>
          <p:nvPr/>
        </p:nvSpPr>
        <p:spPr>
          <a:xfrm>
            <a:off x="1057850" y="569750"/>
            <a:ext cx="6706500" cy="2711099"/>
          </a:xfrm>
          <a:prstGeom prst="rect">
            <a:avLst/>
          </a:prstGeom>
          <a:noFill/>
          <a:ln>
            <a:noFill/>
          </a:ln>
        </p:spPr>
        <p:txBody>
          <a:bodyPr lIns="91425" tIns="91425" rIns="91425" bIns="91425" anchor="t" anchorCtr="0">
            <a:noAutofit/>
          </a:bodyPr>
          <a:lstStyle/>
          <a:p>
            <a:pPr lvl="0" algn="ctr" rtl="0">
              <a:spcBef>
                <a:spcPts val="0"/>
              </a:spcBef>
              <a:buNone/>
            </a:pPr>
            <a:r>
              <a:rPr lang="en" sz="4800" b="1">
                <a:solidFill>
                  <a:schemeClr val="dk1"/>
                </a:solidFill>
              </a:rPr>
              <a:t>Physical </a:t>
            </a:r>
          </a:p>
          <a:p>
            <a:pPr lvl="0" algn="ctr" rtl="0">
              <a:spcBef>
                <a:spcPts val="0"/>
              </a:spcBef>
              <a:buNone/>
            </a:pPr>
            <a:r>
              <a:rPr lang="en" sz="4800" b="1">
                <a:solidFill>
                  <a:schemeClr val="dk1"/>
                </a:solidFill>
              </a:rPr>
              <a:t>and </a:t>
            </a:r>
          </a:p>
          <a:p>
            <a:pPr lvl="0" algn="ctr">
              <a:spcBef>
                <a:spcPts val="0"/>
              </a:spcBef>
              <a:buNone/>
            </a:pPr>
            <a:r>
              <a:rPr lang="en" sz="4800" b="1">
                <a:solidFill>
                  <a:schemeClr val="dk1"/>
                </a:solidFill>
              </a:rPr>
              <a:t>Chemical Changes</a:t>
            </a:r>
          </a:p>
        </p:txBody>
      </p:sp>
      <p:sp>
        <p:nvSpPr>
          <p:cNvPr id="28" name="Shape 28"/>
          <p:cNvSpPr/>
          <p:nvPr/>
        </p:nvSpPr>
        <p:spPr>
          <a:xfrm>
            <a:off x="8085825" y="4470925"/>
            <a:ext cx="832199" cy="582599"/>
          </a:xfrm>
          <a:prstGeom prst="rightArrow">
            <a:avLst>
              <a:gd name="adj1" fmla="val 50000"/>
              <a:gd name="adj2" fmla="val 50000"/>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9" name="Shape 29"/>
          <p:cNvSpPr/>
          <p:nvPr/>
        </p:nvSpPr>
        <p:spPr>
          <a:xfrm rot="-5398229">
            <a:off x="4280849" y="4353725"/>
            <a:ext cx="582300" cy="697800"/>
          </a:xfrm>
          <a:prstGeom prst="homePlate">
            <a:avLst>
              <a:gd name="adj" fmla="val 50000"/>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1000"/>
          </a:p>
        </p:txBody>
      </p:sp>
      <p:sp>
        <p:nvSpPr>
          <p:cNvPr id="30" name="Shape 30"/>
          <p:cNvSpPr txBox="1"/>
          <p:nvPr/>
        </p:nvSpPr>
        <p:spPr>
          <a:xfrm>
            <a:off x="8311800" y="4560025"/>
            <a:ext cx="505200" cy="281999"/>
          </a:xfrm>
          <a:prstGeom prst="rect">
            <a:avLst/>
          </a:prstGeom>
          <a:noFill/>
          <a:ln>
            <a:noFill/>
          </a:ln>
        </p:spPr>
        <p:txBody>
          <a:bodyPr lIns="91425" tIns="91425" rIns="91425" bIns="91425" anchor="t" anchorCtr="0">
            <a:noAutofit/>
          </a:bodyPr>
          <a:lstStyle/>
          <a:p>
            <a:pPr lvl="0">
              <a:spcBef>
                <a:spcPts val="0"/>
              </a:spcBef>
              <a:buNone/>
            </a:pPr>
            <a:r>
              <a:rPr lang="en" sz="1000"/>
              <a:t>next</a:t>
            </a:r>
          </a:p>
        </p:txBody>
      </p:sp>
      <p:sp>
        <p:nvSpPr>
          <p:cNvPr id="31" name="Shape 31"/>
          <p:cNvSpPr txBox="1"/>
          <p:nvPr/>
        </p:nvSpPr>
        <p:spPr>
          <a:xfrm>
            <a:off x="4298550" y="4560025"/>
            <a:ext cx="505200" cy="281999"/>
          </a:xfrm>
          <a:prstGeom prst="rect">
            <a:avLst/>
          </a:prstGeom>
          <a:noFill/>
          <a:ln>
            <a:noFill/>
          </a:ln>
        </p:spPr>
        <p:txBody>
          <a:bodyPr lIns="91425" tIns="91425" rIns="91425" bIns="91425" anchor="t" anchorCtr="0">
            <a:noAutofit/>
          </a:bodyPr>
          <a:lstStyle/>
          <a:p>
            <a:pPr lvl="0">
              <a:spcBef>
                <a:spcPts val="0"/>
              </a:spcBef>
              <a:buNone/>
            </a:pPr>
            <a:r>
              <a:rPr lang="en" sz="1000"/>
              <a:t>home</a:t>
            </a:r>
          </a:p>
        </p:txBody>
      </p:sp>
      <p:sp>
        <p:nvSpPr>
          <p:cNvPr id="32" name="Shape 32"/>
          <p:cNvSpPr txBox="1"/>
          <p:nvPr/>
        </p:nvSpPr>
        <p:spPr>
          <a:xfrm>
            <a:off x="5814575" y="3448325"/>
            <a:ext cx="3657600" cy="457200"/>
          </a:xfrm>
          <a:prstGeom prst="rect">
            <a:avLst/>
          </a:prstGeom>
          <a:noFill/>
          <a:ln>
            <a:noFill/>
          </a:ln>
        </p:spPr>
        <p:txBody>
          <a:bodyPr lIns="91425" tIns="91425" rIns="91425" bIns="91425" anchor="t" anchorCtr="0">
            <a:noAutofit/>
          </a:bodyPr>
          <a:lstStyle/>
          <a:p>
            <a:pPr lvl="0">
              <a:spcBef>
                <a:spcPts val="0"/>
              </a:spcBef>
              <a:buNone/>
            </a:pPr>
            <a:r>
              <a:rPr lang="en"/>
              <a:t>by Gabriel Edwards</a:t>
            </a:r>
          </a:p>
        </p:txBody>
      </p:sp>
      <p:pic>
        <p:nvPicPr>
          <p:cNvPr id="33" name="Shape 33"/>
          <p:cNvPicPr preferRelativeResize="0"/>
          <p:nvPr/>
        </p:nvPicPr>
        <p:blipFill>
          <a:blip r:embed="rId3">
            <a:alphaModFix/>
          </a:blip>
          <a:stretch>
            <a:fillRect/>
          </a:stretch>
        </p:blipFill>
        <p:spPr>
          <a:xfrm>
            <a:off x="5966975" y="271300"/>
            <a:ext cx="2411849" cy="1999824"/>
          </a:xfrm>
          <a:prstGeom prst="rect">
            <a:avLst/>
          </a:prstGeom>
          <a:noFill/>
          <a:ln>
            <a:noFill/>
          </a:ln>
        </p:spPr>
      </p:pic>
      <p:pic>
        <p:nvPicPr>
          <p:cNvPr id="34" name="Shape 34"/>
          <p:cNvPicPr preferRelativeResize="0"/>
          <p:nvPr/>
        </p:nvPicPr>
        <p:blipFill>
          <a:blip r:embed="rId4">
            <a:alphaModFix/>
          </a:blip>
          <a:stretch>
            <a:fillRect/>
          </a:stretch>
        </p:blipFill>
        <p:spPr>
          <a:xfrm>
            <a:off x="937175" y="3089425"/>
            <a:ext cx="2286000" cy="1752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p:nvPr/>
        </p:nvSpPr>
        <p:spPr>
          <a:xfrm>
            <a:off x="1218750" y="309175"/>
            <a:ext cx="6706500" cy="2711099"/>
          </a:xfrm>
          <a:prstGeom prst="rect">
            <a:avLst/>
          </a:prstGeom>
          <a:noFill/>
          <a:ln>
            <a:noFill/>
          </a:ln>
        </p:spPr>
        <p:txBody>
          <a:bodyPr lIns="91425" tIns="91425" rIns="91425" bIns="91425" anchor="t" anchorCtr="0">
            <a:noAutofit/>
          </a:bodyPr>
          <a:lstStyle/>
          <a:p>
            <a:pPr lvl="0" rtl="0">
              <a:spcBef>
                <a:spcPts val="0"/>
              </a:spcBef>
              <a:buNone/>
            </a:pPr>
            <a:r>
              <a:rPr lang="en" sz="1200"/>
              <a:t>     Now that you have an understanding of chemical changes let’s take a closer look at what’s happening inside. Amazingly chemists have have been able to break down all the things we see everyday into their individual parts; just like a house is made of wood, nails, and bricks or a cake is made of flour, eggs, milk, and sugar. </a:t>
            </a:r>
          </a:p>
          <a:p>
            <a:pPr lvl="0" rtl="0">
              <a:spcBef>
                <a:spcPts val="0"/>
              </a:spcBef>
              <a:buNone/>
            </a:pPr>
            <a:r>
              <a:rPr lang="en" sz="1200"/>
              <a:t>     You’ve already seen that salt is made of Sodium (Na) and Chlorine (Cl). You probably also know that water is H2O or Hydrogen (H) and Oxygen (O) and that you breathe out Carbon Dioxide or CO2 or Carbon ( C ) and Oxygen (O). But you also know if you don’t put enough nails in the wood then your house will fall down and if you put too much salt in your cake no-one will eat it. So how do we get just the right amount of each?</a:t>
            </a:r>
          </a:p>
          <a:p>
            <a:pPr lvl="0" rtl="0">
              <a:spcBef>
                <a:spcPts val="0"/>
              </a:spcBef>
              <a:buNone/>
            </a:pPr>
            <a:r>
              <a:rPr lang="en" sz="1200"/>
              <a:t>    A Chemical Formula is the recipe or blueprints of the stuff all around us and it must be properly balanced in just the same way.</a:t>
            </a:r>
          </a:p>
        </p:txBody>
      </p:sp>
      <p:sp>
        <p:nvSpPr>
          <p:cNvPr id="147" name="Shape 147"/>
          <p:cNvSpPr/>
          <p:nvPr/>
        </p:nvSpPr>
        <p:spPr>
          <a:xfrm>
            <a:off x="8085825" y="4470925"/>
            <a:ext cx="832199" cy="582599"/>
          </a:xfrm>
          <a:prstGeom prst="rightArrow">
            <a:avLst>
              <a:gd name="adj1" fmla="val 50000"/>
              <a:gd name="adj2" fmla="val 50000"/>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8" name="Shape 148"/>
          <p:cNvSpPr/>
          <p:nvPr/>
        </p:nvSpPr>
        <p:spPr>
          <a:xfrm rot="10800000">
            <a:off x="475775" y="4470925"/>
            <a:ext cx="832199" cy="582599"/>
          </a:xfrm>
          <a:prstGeom prst="rightArrow">
            <a:avLst>
              <a:gd name="adj1" fmla="val 50000"/>
              <a:gd name="adj2" fmla="val 50000"/>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9" name="Shape 149"/>
          <p:cNvSpPr/>
          <p:nvPr/>
        </p:nvSpPr>
        <p:spPr>
          <a:xfrm rot="-5398229">
            <a:off x="4280849" y="4353725"/>
            <a:ext cx="582300" cy="697800"/>
          </a:xfrm>
          <a:prstGeom prst="homePlate">
            <a:avLst>
              <a:gd name="adj" fmla="val 50000"/>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1000"/>
          </a:p>
        </p:txBody>
      </p:sp>
      <p:sp>
        <p:nvSpPr>
          <p:cNvPr id="150" name="Shape 150"/>
          <p:cNvSpPr txBox="1"/>
          <p:nvPr/>
        </p:nvSpPr>
        <p:spPr>
          <a:xfrm>
            <a:off x="681225" y="4583875"/>
            <a:ext cx="484200" cy="279599"/>
          </a:xfrm>
          <a:prstGeom prst="rect">
            <a:avLst/>
          </a:prstGeom>
          <a:noFill/>
          <a:ln>
            <a:noFill/>
          </a:ln>
        </p:spPr>
        <p:txBody>
          <a:bodyPr lIns="91425" tIns="91425" rIns="91425" bIns="91425" anchor="t" anchorCtr="0">
            <a:noAutofit/>
          </a:bodyPr>
          <a:lstStyle/>
          <a:p>
            <a:pPr lvl="0" rtl="0">
              <a:spcBef>
                <a:spcPts val="0"/>
              </a:spcBef>
              <a:buNone/>
            </a:pPr>
            <a:r>
              <a:rPr lang="en" sz="1000"/>
              <a:t>back</a:t>
            </a:r>
          </a:p>
        </p:txBody>
      </p:sp>
      <p:sp>
        <p:nvSpPr>
          <p:cNvPr id="151" name="Shape 151"/>
          <p:cNvSpPr txBox="1"/>
          <p:nvPr/>
        </p:nvSpPr>
        <p:spPr>
          <a:xfrm>
            <a:off x="8311800" y="4560025"/>
            <a:ext cx="484200" cy="279599"/>
          </a:xfrm>
          <a:prstGeom prst="rect">
            <a:avLst/>
          </a:prstGeom>
          <a:noFill/>
          <a:ln>
            <a:noFill/>
          </a:ln>
        </p:spPr>
        <p:txBody>
          <a:bodyPr lIns="91425" tIns="91425" rIns="91425" bIns="91425" anchor="t" anchorCtr="0">
            <a:noAutofit/>
          </a:bodyPr>
          <a:lstStyle/>
          <a:p>
            <a:pPr lvl="0" rtl="0">
              <a:spcBef>
                <a:spcPts val="0"/>
              </a:spcBef>
              <a:buNone/>
            </a:pPr>
            <a:r>
              <a:rPr lang="en" sz="1000"/>
              <a:t>next</a:t>
            </a:r>
          </a:p>
        </p:txBody>
      </p:sp>
      <p:sp>
        <p:nvSpPr>
          <p:cNvPr id="152" name="Shape 152"/>
          <p:cNvSpPr txBox="1"/>
          <p:nvPr/>
        </p:nvSpPr>
        <p:spPr>
          <a:xfrm>
            <a:off x="4298550" y="4560025"/>
            <a:ext cx="540899" cy="279599"/>
          </a:xfrm>
          <a:prstGeom prst="rect">
            <a:avLst/>
          </a:prstGeom>
          <a:noFill/>
          <a:ln>
            <a:noFill/>
          </a:ln>
        </p:spPr>
        <p:txBody>
          <a:bodyPr lIns="91425" tIns="91425" rIns="91425" bIns="91425" anchor="t" anchorCtr="0">
            <a:noAutofit/>
          </a:bodyPr>
          <a:lstStyle/>
          <a:p>
            <a:pPr lvl="0" rtl="0">
              <a:spcBef>
                <a:spcPts val="0"/>
              </a:spcBef>
              <a:buNone/>
            </a:pPr>
            <a:r>
              <a:rPr lang="en" sz="1000"/>
              <a:t>home</a:t>
            </a:r>
          </a:p>
        </p:txBody>
      </p:sp>
      <p:pic>
        <p:nvPicPr>
          <p:cNvPr id="153" name="Shape 153"/>
          <p:cNvPicPr preferRelativeResize="0"/>
          <p:nvPr/>
        </p:nvPicPr>
        <p:blipFill>
          <a:blip r:embed="rId3">
            <a:alphaModFix/>
          </a:blip>
          <a:stretch>
            <a:fillRect/>
          </a:stretch>
        </p:blipFill>
        <p:spPr>
          <a:xfrm>
            <a:off x="5094337" y="2737375"/>
            <a:ext cx="2813112" cy="1733549"/>
          </a:xfrm>
          <a:prstGeom prst="rect">
            <a:avLst/>
          </a:prstGeom>
          <a:noFill/>
          <a:ln>
            <a:noFill/>
          </a:ln>
        </p:spPr>
      </p:pic>
      <p:pic>
        <p:nvPicPr>
          <p:cNvPr id="154" name="Shape 154" descr="http://allthingsriley.files.wordpress.com/2010/11/chewy-chocolate-chip-cookie-recipe-card.jpg"/>
          <p:cNvPicPr preferRelativeResize="0"/>
          <p:nvPr/>
        </p:nvPicPr>
        <p:blipFill>
          <a:blip r:embed="rId4">
            <a:alphaModFix/>
          </a:blip>
          <a:stretch>
            <a:fillRect/>
          </a:stretch>
        </p:blipFill>
        <p:spPr>
          <a:xfrm>
            <a:off x="1537312" y="2737375"/>
            <a:ext cx="2441011" cy="17335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fade">
                                      <p:cBhvr>
                                        <p:cTn id="7" dur="1000"/>
                                        <p:tgtEl>
                                          <p:spTgt spid="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p:nvPr/>
        </p:nvSpPr>
        <p:spPr>
          <a:xfrm>
            <a:off x="681225" y="356750"/>
            <a:ext cx="6706500" cy="737100"/>
          </a:xfrm>
          <a:prstGeom prst="rect">
            <a:avLst/>
          </a:prstGeom>
          <a:noFill/>
          <a:ln>
            <a:noFill/>
          </a:ln>
        </p:spPr>
        <p:txBody>
          <a:bodyPr lIns="91425" tIns="91425" rIns="91425" bIns="91425" anchor="t" anchorCtr="0">
            <a:noAutofit/>
          </a:bodyPr>
          <a:lstStyle/>
          <a:p>
            <a:pPr lvl="0" rtl="0">
              <a:spcBef>
                <a:spcPts val="0"/>
              </a:spcBef>
              <a:buNone/>
            </a:pPr>
            <a:r>
              <a:rPr lang="en" sz="1200"/>
              <a:t>The </a:t>
            </a:r>
            <a:r>
              <a:rPr lang="en" sz="1200" u="sng">
                <a:solidFill>
                  <a:schemeClr val="hlink"/>
                </a:solidFill>
                <a:hlinkClick r:id="rId3"/>
              </a:rPr>
              <a:t>Law of conservation of mass </a:t>
            </a:r>
            <a:r>
              <a:rPr lang="en" sz="1200"/>
              <a:t>states that matter can neither be created nor destroyed. In other words the mass of the ingredients will be equal to the mass of the product (balanced). Keep that in mind when you’re working on chemical equations.</a:t>
            </a:r>
          </a:p>
          <a:p>
            <a:pPr lvl="0" rtl="0">
              <a:spcBef>
                <a:spcPts val="0"/>
              </a:spcBef>
              <a:buNone/>
            </a:pPr>
            <a:endParaRPr sz="1200"/>
          </a:p>
          <a:p>
            <a:pPr lvl="0" rtl="0">
              <a:spcBef>
                <a:spcPts val="0"/>
              </a:spcBef>
              <a:buNone/>
            </a:pPr>
            <a:endParaRPr sz="1200"/>
          </a:p>
        </p:txBody>
      </p:sp>
      <p:sp>
        <p:nvSpPr>
          <p:cNvPr id="160" name="Shape 160"/>
          <p:cNvSpPr/>
          <p:nvPr/>
        </p:nvSpPr>
        <p:spPr>
          <a:xfrm>
            <a:off x="8085825" y="4470925"/>
            <a:ext cx="832199" cy="582599"/>
          </a:xfrm>
          <a:prstGeom prst="rightArrow">
            <a:avLst>
              <a:gd name="adj1" fmla="val 50000"/>
              <a:gd name="adj2" fmla="val 50000"/>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1" name="Shape 161"/>
          <p:cNvSpPr/>
          <p:nvPr/>
        </p:nvSpPr>
        <p:spPr>
          <a:xfrm rot="10800000">
            <a:off x="475775" y="4470925"/>
            <a:ext cx="832199" cy="582599"/>
          </a:xfrm>
          <a:prstGeom prst="rightArrow">
            <a:avLst>
              <a:gd name="adj1" fmla="val 50000"/>
              <a:gd name="adj2" fmla="val 50000"/>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2" name="Shape 162"/>
          <p:cNvSpPr/>
          <p:nvPr/>
        </p:nvSpPr>
        <p:spPr>
          <a:xfrm rot="-5398229">
            <a:off x="4280849" y="4353725"/>
            <a:ext cx="582300" cy="697800"/>
          </a:xfrm>
          <a:prstGeom prst="homePlate">
            <a:avLst>
              <a:gd name="adj" fmla="val 50000"/>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1000"/>
          </a:p>
        </p:txBody>
      </p:sp>
      <p:sp>
        <p:nvSpPr>
          <p:cNvPr id="163" name="Shape 163"/>
          <p:cNvSpPr txBox="1"/>
          <p:nvPr/>
        </p:nvSpPr>
        <p:spPr>
          <a:xfrm>
            <a:off x="681225" y="4583875"/>
            <a:ext cx="472199" cy="291299"/>
          </a:xfrm>
          <a:prstGeom prst="rect">
            <a:avLst/>
          </a:prstGeom>
          <a:noFill/>
          <a:ln>
            <a:noFill/>
          </a:ln>
        </p:spPr>
        <p:txBody>
          <a:bodyPr lIns="91425" tIns="91425" rIns="91425" bIns="91425" anchor="t" anchorCtr="0">
            <a:noAutofit/>
          </a:bodyPr>
          <a:lstStyle/>
          <a:p>
            <a:pPr lvl="0" rtl="0">
              <a:spcBef>
                <a:spcPts val="0"/>
              </a:spcBef>
              <a:buNone/>
            </a:pPr>
            <a:r>
              <a:rPr lang="en" sz="1000"/>
              <a:t>back</a:t>
            </a:r>
          </a:p>
        </p:txBody>
      </p:sp>
      <p:sp>
        <p:nvSpPr>
          <p:cNvPr id="164" name="Shape 164"/>
          <p:cNvSpPr txBox="1"/>
          <p:nvPr/>
        </p:nvSpPr>
        <p:spPr>
          <a:xfrm>
            <a:off x="8311800" y="4560025"/>
            <a:ext cx="472199" cy="291299"/>
          </a:xfrm>
          <a:prstGeom prst="rect">
            <a:avLst/>
          </a:prstGeom>
          <a:noFill/>
          <a:ln>
            <a:noFill/>
          </a:ln>
        </p:spPr>
        <p:txBody>
          <a:bodyPr lIns="91425" tIns="91425" rIns="91425" bIns="91425" anchor="t" anchorCtr="0">
            <a:noAutofit/>
          </a:bodyPr>
          <a:lstStyle/>
          <a:p>
            <a:pPr lvl="0" rtl="0">
              <a:spcBef>
                <a:spcPts val="0"/>
              </a:spcBef>
              <a:buNone/>
            </a:pPr>
            <a:r>
              <a:rPr lang="en" sz="1000"/>
              <a:t>next</a:t>
            </a:r>
          </a:p>
        </p:txBody>
      </p:sp>
      <p:sp>
        <p:nvSpPr>
          <p:cNvPr id="165" name="Shape 165"/>
          <p:cNvSpPr txBox="1"/>
          <p:nvPr/>
        </p:nvSpPr>
        <p:spPr>
          <a:xfrm>
            <a:off x="4298550" y="4560025"/>
            <a:ext cx="540899" cy="291299"/>
          </a:xfrm>
          <a:prstGeom prst="rect">
            <a:avLst/>
          </a:prstGeom>
          <a:noFill/>
          <a:ln>
            <a:noFill/>
          </a:ln>
        </p:spPr>
        <p:txBody>
          <a:bodyPr lIns="91425" tIns="91425" rIns="91425" bIns="91425" anchor="t" anchorCtr="0">
            <a:noAutofit/>
          </a:bodyPr>
          <a:lstStyle/>
          <a:p>
            <a:pPr lvl="0" rtl="0">
              <a:spcBef>
                <a:spcPts val="0"/>
              </a:spcBef>
              <a:buNone/>
            </a:pPr>
            <a:r>
              <a:rPr lang="en" sz="1000"/>
              <a:t>home</a:t>
            </a:r>
          </a:p>
        </p:txBody>
      </p:sp>
      <p:sp>
        <p:nvSpPr>
          <p:cNvPr id="166" name="Shape 166"/>
          <p:cNvSpPr txBox="1"/>
          <p:nvPr/>
        </p:nvSpPr>
        <p:spPr>
          <a:xfrm>
            <a:off x="1458525" y="1284075"/>
            <a:ext cx="6480299" cy="457200"/>
          </a:xfrm>
          <a:prstGeom prst="rect">
            <a:avLst/>
          </a:prstGeom>
          <a:noFill/>
          <a:ln>
            <a:noFill/>
          </a:ln>
        </p:spPr>
        <p:txBody>
          <a:bodyPr lIns="91425" tIns="91425" rIns="91425" bIns="91425" anchor="t" anchorCtr="0">
            <a:noAutofit/>
          </a:bodyPr>
          <a:lstStyle/>
          <a:p>
            <a:pPr lvl="0">
              <a:spcBef>
                <a:spcPts val="0"/>
              </a:spcBef>
              <a:buNone/>
            </a:pPr>
            <a:r>
              <a:rPr lang="en" sz="1200"/>
              <a:t>Below are some common idioms to help you remember the law of conservation of mass.</a:t>
            </a:r>
          </a:p>
        </p:txBody>
      </p:sp>
      <p:pic>
        <p:nvPicPr>
          <p:cNvPr id="167" name="Shape 167"/>
          <p:cNvPicPr preferRelativeResize="0"/>
          <p:nvPr/>
        </p:nvPicPr>
        <p:blipFill>
          <a:blip r:embed="rId4">
            <a:alphaModFix/>
          </a:blip>
          <a:stretch>
            <a:fillRect/>
          </a:stretch>
        </p:blipFill>
        <p:spPr>
          <a:xfrm>
            <a:off x="6573400" y="2567526"/>
            <a:ext cx="2250435" cy="1741225"/>
          </a:xfrm>
          <a:prstGeom prst="rect">
            <a:avLst/>
          </a:prstGeom>
          <a:noFill/>
          <a:ln>
            <a:noFill/>
          </a:ln>
        </p:spPr>
      </p:pic>
      <p:sp>
        <p:nvSpPr>
          <p:cNvPr id="168" name="Shape 168"/>
          <p:cNvSpPr txBox="1"/>
          <p:nvPr/>
        </p:nvSpPr>
        <p:spPr>
          <a:xfrm>
            <a:off x="6426300" y="1859037"/>
            <a:ext cx="2544600" cy="457200"/>
          </a:xfrm>
          <a:prstGeom prst="rect">
            <a:avLst/>
          </a:prstGeom>
          <a:noFill/>
          <a:ln>
            <a:noFill/>
          </a:ln>
        </p:spPr>
        <p:txBody>
          <a:bodyPr lIns="91425" tIns="91425" rIns="91425" bIns="91425" anchor="t" anchorCtr="0">
            <a:noAutofit/>
          </a:bodyPr>
          <a:lstStyle/>
          <a:p>
            <a:pPr lvl="0" algn="ctr">
              <a:spcBef>
                <a:spcPts val="0"/>
              </a:spcBef>
              <a:buNone/>
            </a:pPr>
            <a:r>
              <a:rPr lang="en" sz="1200"/>
              <a:t>You’ve got to crack a few eggs to make an omelette.</a:t>
            </a:r>
          </a:p>
        </p:txBody>
      </p:sp>
      <p:pic>
        <p:nvPicPr>
          <p:cNvPr id="169" name="Shape 169"/>
          <p:cNvPicPr preferRelativeResize="0"/>
          <p:nvPr/>
        </p:nvPicPr>
        <p:blipFill>
          <a:blip r:embed="rId5">
            <a:alphaModFix/>
          </a:blip>
          <a:stretch>
            <a:fillRect/>
          </a:stretch>
        </p:blipFill>
        <p:spPr>
          <a:xfrm>
            <a:off x="404275" y="2559550"/>
            <a:ext cx="2250424" cy="1686684"/>
          </a:xfrm>
          <a:prstGeom prst="rect">
            <a:avLst/>
          </a:prstGeom>
          <a:noFill/>
          <a:ln>
            <a:noFill/>
          </a:ln>
        </p:spPr>
      </p:pic>
      <p:sp>
        <p:nvSpPr>
          <p:cNvPr id="170" name="Shape 170"/>
          <p:cNvSpPr txBox="1"/>
          <p:nvPr/>
        </p:nvSpPr>
        <p:spPr>
          <a:xfrm>
            <a:off x="461925" y="1840450"/>
            <a:ext cx="2135100" cy="494400"/>
          </a:xfrm>
          <a:prstGeom prst="rect">
            <a:avLst/>
          </a:prstGeom>
          <a:noFill/>
          <a:ln>
            <a:noFill/>
          </a:ln>
        </p:spPr>
        <p:txBody>
          <a:bodyPr lIns="91425" tIns="91425" rIns="91425" bIns="91425" anchor="t" anchorCtr="0">
            <a:noAutofit/>
          </a:bodyPr>
          <a:lstStyle/>
          <a:p>
            <a:pPr lvl="0" algn="ctr" rtl="0">
              <a:spcBef>
                <a:spcPts val="0"/>
              </a:spcBef>
              <a:buNone/>
            </a:pPr>
            <a:r>
              <a:rPr lang="en" sz="1200"/>
              <a:t>If life gives you lemons </a:t>
            </a:r>
          </a:p>
          <a:p>
            <a:pPr lvl="0" algn="ctr">
              <a:spcBef>
                <a:spcPts val="0"/>
              </a:spcBef>
              <a:buNone/>
            </a:pPr>
            <a:r>
              <a:rPr lang="en" sz="1200"/>
              <a:t>make lemonade</a:t>
            </a:r>
          </a:p>
        </p:txBody>
      </p:sp>
      <p:pic>
        <p:nvPicPr>
          <p:cNvPr id="171" name="Shape 171"/>
          <p:cNvPicPr preferRelativeResize="0"/>
          <p:nvPr/>
        </p:nvPicPr>
        <p:blipFill>
          <a:blip r:embed="rId6">
            <a:alphaModFix/>
          </a:blip>
          <a:stretch>
            <a:fillRect/>
          </a:stretch>
        </p:blipFill>
        <p:spPr>
          <a:xfrm>
            <a:off x="3989275" y="2695799"/>
            <a:ext cx="1165450" cy="1414172"/>
          </a:xfrm>
          <a:prstGeom prst="rect">
            <a:avLst/>
          </a:prstGeom>
          <a:noFill/>
          <a:ln>
            <a:noFill/>
          </a:ln>
        </p:spPr>
      </p:pic>
      <p:sp>
        <p:nvSpPr>
          <p:cNvPr id="172" name="Shape 172"/>
          <p:cNvSpPr txBox="1"/>
          <p:nvPr/>
        </p:nvSpPr>
        <p:spPr>
          <a:xfrm>
            <a:off x="3246750" y="1860175"/>
            <a:ext cx="2650499" cy="404400"/>
          </a:xfrm>
          <a:prstGeom prst="rect">
            <a:avLst/>
          </a:prstGeom>
          <a:noFill/>
          <a:ln>
            <a:noFill/>
          </a:ln>
        </p:spPr>
        <p:txBody>
          <a:bodyPr lIns="91425" tIns="91425" rIns="91425" bIns="91425" anchor="t" anchorCtr="0">
            <a:noAutofit/>
          </a:bodyPr>
          <a:lstStyle/>
          <a:p>
            <a:pPr lvl="0">
              <a:spcBef>
                <a:spcPts val="0"/>
              </a:spcBef>
              <a:buNone/>
            </a:pPr>
            <a:r>
              <a:rPr lang="en" sz="1200"/>
              <a:t>A penny saved is a penny earned.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fade">
                                      <p:cBhvr>
                                        <p:cTn id="7" dur="1000"/>
                                        <p:tgtEl>
                                          <p:spTgt spid="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p:nvPr/>
        </p:nvSpPr>
        <p:spPr>
          <a:xfrm>
            <a:off x="1325850" y="107025"/>
            <a:ext cx="6492299" cy="523200"/>
          </a:xfrm>
          <a:prstGeom prst="rect">
            <a:avLst/>
          </a:prstGeom>
          <a:noFill/>
          <a:ln>
            <a:noFill/>
          </a:ln>
        </p:spPr>
        <p:txBody>
          <a:bodyPr lIns="91425" tIns="91425" rIns="91425" bIns="91425" anchor="t" anchorCtr="0">
            <a:noAutofit/>
          </a:bodyPr>
          <a:lstStyle/>
          <a:p>
            <a:pPr lvl="0" rtl="0">
              <a:spcBef>
                <a:spcPts val="0"/>
              </a:spcBef>
              <a:buNone/>
            </a:pPr>
            <a:endParaRPr sz="1200"/>
          </a:p>
        </p:txBody>
      </p:sp>
      <p:sp>
        <p:nvSpPr>
          <p:cNvPr id="178" name="Shape 178"/>
          <p:cNvSpPr/>
          <p:nvPr/>
        </p:nvSpPr>
        <p:spPr>
          <a:xfrm>
            <a:off x="8085825" y="4470925"/>
            <a:ext cx="832199" cy="582599"/>
          </a:xfrm>
          <a:prstGeom prst="rightArrow">
            <a:avLst>
              <a:gd name="adj1" fmla="val 50000"/>
              <a:gd name="adj2" fmla="val 50000"/>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9" name="Shape 179"/>
          <p:cNvSpPr/>
          <p:nvPr/>
        </p:nvSpPr>
        <p:spPr>
          <a:xfrm rot="10800000">
            <a:off x="475775" y="4470925"/>
            <a:ext cx="832199" cy="582599"/>
          </a:xfrm>
          <a:prstGeom prst="rightArrow">
            <a:avLst>
              <a:gd name="adj1" fmla="val 50000"/>
              <a:gd name="adj2" fmla="val 50000"/>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0" name="Shape 180"/>
          <p:cNvSpPr/>
          <p:nvPr/>
        </p:nvSpPr>
        <p:spPr>
          <a:xfrm rot="-5398229">
            <a:off x="4280849" y="4353725"/>
            <a:ext cx="582300" cy="697800"/>
          </a:xfrm>
          <a:prstGeom prst="homePlate">
            <a:avLst>
              <a:gd name="adj" fmla="val 50000"/>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1000"/>
          </a:p>
        </p:txBody>
      </p:sp>
      <p:sp>
        <p:nvSpPr>
          <p:cNvPr id="181" name="Shape 181"/>
          <p:cNvSpPr txBox="1"/>
          <p:nvPr/>
        </p:nvSpPr>
        <p:spPr>
          <a:xfrm>
            <a:off x="681225" y="4583875"/>
            <a:ext cx="448499" cy="255599"/>
          </a:xfrm>
          <a:prstGeom prst="rect">
            <a:avLst/>
          </a:prstGeom>
          <a:noFill/>
          <a:ln>
            <a:noFill/>
          </a:ln>
        </p:spPr>
        <p:txBody>
          <a:bodyPr lIns="91425" tIns="91425" rIns="91425" bIns="91425" anchor="t" anchorCtr="0">
            <a:noAutofit/>
          </a:bodyPr>
          <a:lstStyle/>
          <a:p>
            <a:pPr lvl="0" rtl="0">
              <a:spcBef>
                <a:spcPts val="0"/>
              </a:spcBef>
              <a:buNone/>
            </a:pPr>
            <a:r>
              <a:rPr lang="en" sz="1000"/>
              <a:t>back</a:t>
            </a:r>
          </a:p>
        </p:txBody>
      </p:sp>
      <p:sp>
        <p:nvSpPr>
          <p:cNvPr id="182" name="Shape 182"/>
          <p:cNvSpPr txBox="1"/>
          <p:nvPr/>
        </p:nvSpPr>
        <p:spPr>
          <a:xfrm>
            <a:off x="8311800" y="4560025"/>
            <a:ext cx="448499" cy="326999"/>
          </a:xfrm>
          <a:prstGeom prst="rect">
            <a:avLst/>
          </a:prstGeom>
          <a:noFill/>
          <a:ln>
            <a:noFill/>
          </a:ln>
        </p:spPr>
        <p:txBody>
          <a:bodyPr lIns="91425" tIns="91425" rIns="91425" bIns="91425" anchor="t" anchorCtr="0">
            <a:noAutofit/>
          </a:bodyPr>
          <a:lstStyle/>
          <a:p>
            <a:pPr lvl="0" rtl="0">
              <a:spcBef>
                <a:spcPts val="0"/>
              </a:spcBef>
              <a:buNone/>
            </a:pPr>
            <a:r>
              <a:rPr lang="en" sz="1000"/>
              <a:t>next</a:t>
            </a:r>
          </a:p>
        </p:txBody>
      </p:sp>
      <p:sp>
        <p:nvSpPr>
          <p:cNvPr id="183" name="Shape 183"/>
          <p:cNvSpPr txBox="1"/>
          <p:nvPr/>
        </p:nvSpPr>
        <p:spPr>
          <a:xfrm>
            <a:off x="4298550" y="4560025"/>
            <a:ext cx="585599" cy="326999"/>
          </a:xfrm>
          <a:prstGeom prst="rect">
            <a:avLst/>
          </a:prstGeom>
          <a:noFill/>
          <a:ln>
            <a:noFill/>
          </a:ln>
        </p:spPr>
        <p:txBody>
          <a:bodyPr lIns="91425" tIns="91425" rIns="91425" bIns="91425" anchor="t" anchorCtr="0">
            <a:noAutofit/>
          </a:bodyPr>
          <a:lstStyle/>
          <a:p>
            <a:pPr lvl="0" rtl="0">
              <a:spcBef>
                <a:spcPts val="0"/>
              </a:spcBef>
              <a:buNone/>
            </a:pPr>
            <a:r>
              <a:rPr lang="en" sz="1000"/>
              <a:t>home</a:t>
            </a:r>
          </a:p>
        </p:txBody>
      </p:sp>
      <p:pic>
        <p:nvPicPr>
          <p:cNvPr id="184" name="Shape 184"/>
          <p:cNvPicPr preferRelativeResize="0"/>
          <p:nvPr/>
        </p:nvPicPr>
        <p:blipFill>
          <a:blip r:embed="rId3">
            <a:alphaModFix/>
          </a:blip>
          <a:stretch>
            <a:fillRect/>
          </a:stretch>
        </p:blipFill>
        <p:spPr>
          <a:xfrm>
            <a:off x="1460375" y="2595200"/>
            <a:ext cx="6042675" cy="1816274"/>
          </a:xfrm>
          <a:prstGeom prst="rect">
            <a:avLst/>
          </a:prstGeom>
          <a:noFill/>
          <a:ln>
            <a:noFill/>
          </a:ln>
        </p:spPr>
      </p:pic>
      <p:sp>
        <p:nvSpPr>
          <p:cNvPr id="185" name="Shape 185"/>
          <p:cNvSpPr txBox="1"/>
          <p:nvPr/>
        </p:nvSpPr>
        <p:spPr>
          <a:xfrm>
            <a:off x="380550" y="508475"/>
            <a:ext cx="8382900" cy="2012399"/>
          </a:xfrm>
          <a:prstGeom prst="rect">
            <a:avLst/>
          </a:prstGeom>
          <a:noFill/>
          <a:ln>
            <a:noFill/>
          </a:ln>
        </p:spPr>
        <p:txBody>
          <a:bodyPr lIns="91425" tIns="91425" rIns="91425" bIns="91425" anchor="t" anchorCtr="0">
            <a:noAutofit/>
          </a:bodyPr>
          <a:lstStyle/>
          <a:p>
            <a:pPr lvl="0" rtl="0">
              <a:spcBef>
                <a:spcPts val="0"/>
              </a:spcBef>
              <a:buNone/>
            </a:pPr>
            <a:r>
              <a:rPr lang="en"/>
              <a:t>    Chemical formulas and equations have different parts and it’s important to know the differences. To simplify, think of the </a:t>
            </a:r>
            <a:r>
              <a:rPr lang="en" u="sng">
                <a:solidFill>
                  <a:schemeClr val="hlink"/>
                </a:solidFill>
                <a:hlinkClick r:id="rId4"/>
              </a:rPr>
              <a:t>reactants</a:t>
            </a:r>
            <a:r>
              <a:rPr lang="en"/>
              <a:t> as the ingredients which will react with each other to make the </a:t>
            </a:r>
            <a:r>
              <a:rPr lang="en" u="sng">
                <a:solidFill>
                  <a:schemeClr val="hlink"/>
                </a:solidFill>
                <a:hlinkClick r:id="rId4"/>
              </a:rPr>
              <a:t>product</a:t>
            </a:r>
            <a:r>
              <a:rPr lang="en"/>
              <a:t>.</a:t>
            </a:r>
          </a:p>
          <a:p>
            <a:pPr lvl="0" rtl="0">
              <a:spcBef>
                <a:spcPts val="0"/>
              </a:spcBef>
              <a:buNone/>
            </a:pPr>
            <a:r>
              <a:rPr lang="en"/>
              <a:t>    Between the reactants and the products is an arrow called the yields sign. It’s easiest to consider it as an equal sign in the chemical equation.    </a:t>
            </a:r>
          </a:p>
          <a:p>
            <a:pPr lvl="0" rtl="0">
              <a:spcBef>
                <a:spcPts val="0"/>
              </a:spcBef>
              <a:buNone/>
            </a:pPr>
            <a:r>
              <a:rPr lang="en"/>
              <a:t>    The subscripts are easy to remember since sub means below and they are both smaller and below the element they represent; it’s kind of like saying , “sugar- ¾ cup”. When balancing equations NEVER change the subscripts; that would change the whole recipe not just the size of the batch.</a:t>
            </a:r>
          </a:p>
          <a:p>
            <a:pPr lvl="0">
              <a:spcBef>
                <a:spcPts val="0"/>
              </a:spcBef>
              <a:buNone/>
            </a:pPr>
            <a:r>
              <a:rPr lang="en"/>
              <a:t>    Coefficients are the large numbers in front of the elements. Coefficients are what you change in order to balance the formula.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3"/>
                                        </p:tgtEl>
                                        <p:attrNameLst>
                                          <p:attrName>style.visibility</p:attrName>
                                        </p:attrNameLst>
                                      </p:cBhvr>
                                      <p:to>
                                        <p:strVal val="visible"/>
                                      </p:to>
                                    </p:set>
                                    <p:animEffect transition="in" filter="fade">
                                      <p:cBhvr>
                                        <p:cTn id="7" dur="1000"/>
                                        <p:tgtEl>
                                          <p:spTgt spid="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p:nvPr/>
        </p:nvSpPr>
        <p:spPr>
          <a:xfrm>
            <a:off x="8085825" y="4470925"/>
            <a:ext cx="832199" cy="582599"/>
          </a:xfrm>
          <a:prstGeom prst="rightArrow">
            <a:avLst>
              <a:gd name="adj1" fmla="val 50000"/>
              <a:gd name="adj2" fmla="val 50000"/>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1" name="Shape 191"/>
          <p:cNvSpPr/>
          <p:nvPr/>
        </p:nvSpPr>
        <p:spPr>
          <a:xfrm rot="10800000">
            <a:off x="475775" y="4470925"/>
            <a:ext cx="832199" cy="582599"/>
          </a:xfrm>
          <a:prstGeom prst="rightArrow">
            <a:avLst>
              <a:gd name="adj1" fmla="val 50000"/>
              <a:gd name="adj2" fmla="val 50000"/>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2" name="Shape 192"/>
          <p:cNvSpPr/>
          <p:nvPr/>
        </p:nvSpPr>
        <p:spPr>
          <a:xfrm rot="-5398229">
            <a:off x="4280849" y="4353725"/>
            <a:ext cx="582300" cy="697800"/>
          </a:xfrm>
          <a:prstGeom prst="homePlate">
            <a:avLst>
              <a:gd name="adj" fmla="val 50000"/>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1000"/>
          </a:p>
        </p:txBody>
      </p:sp>
      <p:sp>
        <p:nvSpPr>
          <p:cNvPr id="193" name="Shape 193"/>
          <p:cNvSpPr txBox="1"/>
          <p:nvPr/>
        </p:nvSpPr>
        <p:spPr>
          <a:xfrm>
            <a:off x="681225" y="4583875"/>
            <a:ext cx="448499" cy="279599"/>
          </a:xfrm>
          <a:prstGeom prst="rect">
            <a:avLst/>
          </a:prstGeom>
          <a:noFill/>
          <a:ln>
            <a:noFill/>
          </a:ln>
        </p:spPr>
        <p:txBody>
          <a:bodyPr lIns="91425" tIns="91425" rIns="91425" bIns="91425" anchor="t" anchorCtr="0">
            <a:noAutofit/>
          </a:bodyPr>
          <a:lstStyle/>
          <a:p>
            <a:pPr lvl="0" rtl="0">
              <a:spcBef>
                <a:spcPts val="0"/>
              </a:spcBef>
              <a:buNone/>
            </a:pPr>
            <a:r>
              <a:rPr lang="en" sz="1000"/>
              <a:t>back</a:t>
            </a:r>
          </a:p>
        </p:txBody>
      </p:sp>
      <p:sp>
        <p:nvSpPr>
          <p:cNvPr id="194" name="Shape 194"/>
          <p:cNvSpPr txBox="1"/>
          <p:nvPr/>
        </p:nvSpPr>
        <p:spPr>
          <a:xfrm>
            <a:off x="8311800" y="4560025"/>
            <a:ext cx="448499" cy="303599"/>
          </a:xfrm>
          <a:prstGeom prst="rect">
            <a:avLst/>
          </a:prstGeom>
          <a:noFill/>
          <a:ln>
            <a:noFill/>
          </a:ln>
        </p:spPr>
        <p:txBody>
          <a:bodyPr lIns="91425" tIns="91425" rIns="91425" bIns="91425" anchor="t" anchorCtr="0">
            <a:noAutofit/>
          </a:bodyPr>
          <a:lstStyle/>
          <a:p>
            <a:pPr lvl="0" rtl="0">
              <a:spcBef>
                <a:spcPts val="0"/>
              </a:spcBef>
              <a:buNone/>
            </a:pPr>
            <a:r>
              <a:rPr lang="en" sz="1000"/>
              <a:t>next</a:t>
            </a:r>
          </a:p>
        </p:txBody>
      </p:sp>
      <p:sp>
        <p:nvSpPr>
          <p:cNvPr id="195" name="Shape 195"/>
          <p:cNvSpPr txBox="1"/>
          <p:nvPr/>
        </p:nvSpPr>
        <p:spPr>
          <a:xfrm>
            <a:off x="4298550" y="4560025"/>
            <a:ext cx="573900" cy="279599"/>
          </a:xfrm>
          <a:prstGeom prst="rect">
            <a:avLst/>
          </a:prstGeom>
          <a:noFill/>
          <a:ln>
            <a:noFill/>
          </a:ln>
        </p:spPr>
        <p:txBody>
          <a:bodyPr lIns="91425" tIns="91425" rIns="91425" bIns="91425" anchor="t" anchorCtr="0">
            <a:noAutofit/>
          </a:bodyPr>
          <a:lstStyle/>
          <a:p>
            <a:pPr lvl="0" rtl="0">
              <a:spcBef>
                <a:spcPts val="0"/>
              </a:spcBef>
              <a:buNone/>
            </a:pPr>
            <a:r>
              <a:rPr lang="en" sz="1000"/>
              <a:t>home</a:t>
            </a:r>
          </a:p>
        </p:txBody>
      </p:sp>
      <p:pic>
        <p:nvPicPr>
          <p:cNvPr id="196" name="Shape 196"/>
          <p:cNvPicPr preferRelativeResize="0"/>
          <p:nvPr/>
        </p:nvPicPr>
        <p:blipFill>
          <a:blip r:embed="rId3">
            <a:alphaModFix/>
          </a:blip>
          <a:stretch>
            <a:fillRect/>
          </a:stretch>
        </p:blipFill>
        <p:spPr>
          <a:xfrm>
            <a:off x="1862812" y="611448"/>
            <a:ext cx="5418376" cy="1795174"/>
          </a:xfrm>
          <a:prstGeom prst="rect">
            <a:avLst/>
          </a:prstGeom>
          <a:noFill/>
          <a:ln>
            <a:noFill/>
          </a:ln>
        </p:spPr>
      </p:pic>
      <p:sp>
        <p:nvSpPr>
          <p:cNvPr id="197" name="Shape 197"/>
          <p:cNvSpPr txBox="1"/>
          <p:nvPr/>
        </p:nvSpPr>
        <p:spPr>
          <a:xfrm>
            <a:off x="951425" y="2549300"/>
            <a:ext cx="7419600" cy="1612500"/>
          </a:xfrm>
          <a:prstGeom prst="rect">
            <a:avLst/>
          </a:prstGeom>
          <a:noFill/>
          <a:ln>
            <a:noFill/>
          </a:ln>
        </p:spPr>
        <p:txBody>
          <a:bodyPr lIns="91425" tIns="91425" rIns="91425" bIns="91425" anchor="t" anchorCtr="0">
            <a:noAutofit/>
          </a:bodyPr>
          <a:lstStyle/>
          <a:p>
            <a:pPr lvl="0" rtl="0">
              <a:spcBef>
                <a:spcPts val="0"/>
              </a:spcBef>
              <a:buNone/>
            </a:pPr>
            <a:r>
              <a:rPr lang="en" sz="1200"/>
              <a:t>   Look above at the reactants on the left side of the yield sign; Notice how the totals of each ‘element’ is equal to the total of each element on in the product. Also pay attention to the coefficients used on the reactants in order to balance the numbers with the product side. Without the coefficients there might only be one graham cracker, one marshmallow, and one piece of chocolate resulting in something still rather tasty but messier and less satisfying than the complete S’more in the photo.</a:t>
            </a:r>
          </a:p>
          <a:p>
            <a:pPr lvl="0">
              <a:spcBef>
                <a:spcPts val="0"/>
              </a:spcBef>
              <a:buNone/>
            </a:pPr>
            <a:r>
              <a:rPr lang="en" sz="1200"/>
              <a:t>     Use this </a:t>
            </a:r>
            <a:r>
              <a:rPr lang="en" sz="1200" u="sng">
                <a:solidFill>
                  <a:schemeClr val="hlink"/>
                </a:solidFill>
                <a:hlinkClick r:id="rId4"/>
              </a:rPr>
              <a:t>color code formula</a:t>
            </a:r>
            <a:r>
              <a:rPr lang="en" sz="1200"/>
              <a:t> for a more concrete understanding of the process before you move to the next few pages with some real equations to balance.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5"/>
                                        </p:tgtEl>
                                        <p:attrNameLst>
                                          <p:attrName>style.visibility</p:attrName>
                                        </p:attrNameLst>
                                      </p:cBhvr>
                                      <p:to>
                                        <p:strVal val="visible"/>
                                      </p:to>
                                    </p:set>
                                    <p:animEffect transition="in" filter="fade">
                                      <p:cBhvr>
                                        <p:cTn id="7" dur="10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p:nvPr/>
        </p:nvSpPr>
        <p:spPr>
          <a:xfrm>
            <a:off x="580450" y="856125"/>
            <a:ext cx="7170300" cy="1391099"/>
          </a:xfrm>
          <a:prstGeom prst="rect">
            <a:avLst/>
          </a:prstGeom>
          <a:noFill/>
          <a:ln>
            <a:noFill/>
          </a:ln>
        </p:spPr>
        <p:txBody>
          <a:bodyPr lIns="91425" tIns="91425" rIns="91425" bIns="91425" anchor="t" anchorCtr="0">
            <a:noAutofit/>
          </a:bodyPr>
          <a:lstStyle/>
          <a:p>
            <a:pPr lvl="0" rtl="0">
              <a:spcBef>
                <a:spcPts val="0"/>
              </a:spcBef>
              <a:buNone/>
            </a:pPr>
            <a:r>
              <a:rPr lang="en" sz="1200"/>
              <a:t>    So if you wanted to make water as in the formula above you would need to start out with the correct ingredients which are Hydrogen and Oxygen. But in nature neither Hydrogen nor Oxygen float around as single atoms but instead pair up with themselves for stability. As you can see, this provides us with too much oxygen for the ratio  of H to O that we need to make water, thereby creating an unbalanced equation. To fix this we must add the Coefficient of 2 (in red below) in two different places to ensure all parts are used without leaving any remainders to float around un-used. </a:t>
            </a:r>
          </a:p>
        </p:txBody>
      </p:sp>
      <p:sp>
        <p:nvSpPr>
          <p:cNvPr id="203" name="Shape 203"/>
          <p:cNvSpPr/>
          <p:nvPr/>
        </p:nvSpPr>
        <p:spPr>
          <a:xfrm>
            <a:off x="8085825" y="4470925"/>
            <a:ext cx="832199" cy="582599"/>
          </a:xfrm>
          <a:prstGeom prst="rightArrow">
            <a:avLst>
              <a:gd name="adj1" fmla="val 50000"/>
              <a:gd name="adj2" fmla="val 50000"/>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04" name="Shape 204"/>
          <p:cNvSpPr/>
          <p:nvPr/>
        </p:nvSpPr>
        <p:spPr>
          <a:xfrm rot="10800000">
            <a:off x="475775" y="4470925"/>
            <a:ext cx="832199" cy="582599"/>
          </a:xfrm>
          <a:prstGeom prst="rightArrow">
            <a:avLst>
              <a:gd name="adj1" fmla="val 50000"/>
              <a:gd name="adj2" fmla="val 50000"/>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05" name="Shape 205"/>
          <p:cNvSpPr/>
          <p:nvPr/>
        </p:nvSpPr>
        <p:spPr>
          <a:xfrm rot="-5398229">
            <a:off x="4280849" y="4353725"/>
            <a:ext cx="582300" cy="697800"/>
          </a:xfrm>
          <a:prstGeom prst="homePlate">
            <a:avLst>
              <a:gd name="adj" fmla="val 50000"/>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1000"/>
          </a:p>
        </p:txBody>
      </p:sp>
      <p:sp>
        <p:nvSpPr>
          <p:cNvPr id="206" name="Shape 206"/>
          <p:cNvSpPr txBox="1"/>
          <p:nvPr/>
        </p:nvSpPr>
        <p:spPr>
          <a:xfrm>
            <a:off x="681225" y="4583875"/>
            <a:ext cx="448499" cy="267599"/>
          </a:xfrm>
          <a:prstGeom prst="rect">
            <a:avLst/>
          </a:prstGeom>
          <a:noFill/>
          <a:ln>
            <a:noFill/>
          </a:ln>
        </p:spPr>
        <p:txBody>
          <a:bodyPr lIns="91425" tIns="91425" rIns="91425" bIns="91425" anchor="t" anchorCtr="0">
            <a:noAutofit/>
          </a:bodyPr>
          <a:lstStyle/>
          <a:p>
            <a:pPr lvl="0" rtl="0">
              <a:spcBef>
                <a:spcPts val="0"/>
              </a:spcBef>
              <a:buNone/>
            </a:pPr>
            <a:r>
              <a:rPr lang="en" sz="1000"/>
              <a:t>back</a:t>
            </a:r>
          </a:p>
        </p:txBody>
      </p:sp>
      <p:sp>
        <p:nvSpPr>
          <p:cNvPr id="207" name="Shape 207"/>
          <p:cNvSpPr txBox="1"/>
          <p:nvPr/>
        </p:nvSpPr>
        <p:spPr>
          <a:xfrm>
            <a:off x="8311800" y="4560025"/>
            <a:ext cx="448499" cy="291299"/>
          </a:xfrm>
          <a:prstGeom prst="rect">
            <a:avLst/>
          </a:prstGeom>
          <a:noFill/>
          <a:ln>
            <a:noFill/>
          </a:ln>
        </p:spPr>
        <p:txBody>
          <a:bodyPr lIns="91425" tIns="91425" rIns="91425" bIns="91425" anchor="t" anchorCtr="0">
            <a:noAutofit/>
          </a:bodyPr>
          <a:lstStyle/>
          <a:p>
            <a:pPr lvl="0" rtl="0">
              <a:spcBef>
                <a:spcPts val="0"/>
              </a:spcBef>
              <a:buNone/>
            </a:pPr>
            <a:r>
              <a:rPr lang="en" sz="1000"/>
              <a:t>next</a:t>
            </a:r>
          </a:p>
        </p:txBody>
      </p:sp>
      <p:sp>
        <p:nvSpPr>
          <p:cNvPr id="208" name="Shape 208"/>
          <p:cNvSpPr txBox="1"/>
          <p:nvPr/>
        </p:nvSpPr>
        <p:spPr>
          <a:xfrm>
            <a:off x="4298550" y="4560025"/>
            <a:ext cx="546900" cy="291299"/>
          </a:xfrm>
          <a:prstGeom prst="rect">
            <a:avLst/>
          </a:prstGeom>
          <a:noFill/>
          <a:ln>
            <a:noFill/>
          </a:ln>
        </p:spPr>
        <p:txBody>
          <a:bodyPr lIns="91425" tIns="91425" rIns="91425" bIns="91425" anchor="t" anchorCtr="0">
            <a:noAutofit/>
          </a:bodyPr>
          <a:lstStyle/>
          <a:p>
            <a:pPr lvl="0" rtl="0">
              <a:spcBef>
                <a:spcPts val="0"/>
              </a:spcBef>
              <a:buNone/>
            </a:pPr>
            <a:r>
              <a:rPr lang="en" sz="1000"/>
              <a:t>home</a:t>
            </a:r>
          </a:p>
        </p:txBody>
      </p:sp>
      <p:pic>
        <p:nvPicPr>
          <p:cNvPr id="209" name="Shape 209"/>
          <p:cNvPicPr preferRelativeResize="0"/>
          <p:nvPr/>
        </p:nvPicPr>
        <p:blipFill>
          <a:blip r:embed="rId3">
            <a:alphaModFix/>
          </a:blip>
          <a:stretch>
            <a:fillRect/>
          </a:stretch>
        </p:blipFill>
        <p:spPr>
          <a:xfrm>
            <a:off x="580450" y="199950"/>
            <a:ext cx="3077112" cy="582600"/>
          </a:xfrm>
          <a:prstGeom prst="rect">
            <a:avLst/>
          </a:prstGeom>
          <a:noFill/>
          <a:ln>
            <a:noFill/>
          </a:ln>
        </p:spPr>
      </p:pic>
      <p:pic>
        <p:nvPicPr>
          <p:cNvPr id="210" name="Shape 210"/>
          <p:cNvPicPr preferRelativeResize="0"/>
          <p:nvPr/>
        </p:nvPicPr>
        <p:blipFill>
          <a:blip r:embed="rId4">
            <a:alphaModFix/>
          </a:blip>
          <a:stretch>
            <a:fillRect/>
          </a:stretch>
        </p:blipFill>
        <p:spPr>
          <a:xfrm>
            <a:off x="773424" y="2169450"/>
            <a:ext cx="3186351" cy="1287425"/>
          </a:xfrm>
          <a:prstGeom prst="rect">
            <a:avLst/>
          </a:prstGeom>
          <a:noFill/>
          <a:ln>
            <a:noFill/>
          </a:ln>
        </p:spPr>
      </p:pic>
      <p:sp>
        <p:nvSpPr>
          <p:cNvPr id="211" name="Shape 211"/>
          <p:cNvSpPr txBox="1"/>
          <p:nvPr/>
        </p:nvSpPr>
        <p:spPr>
          <a:xfrm>
            <a:off x="5087525" y="2620175"/>
            <a:ext cx="3390600" cy="780599"/>
          </a:xfrm>
          <a:prstGeom prst="rect">
            <a:avLst/>
          </a:prstGeom>
          <a:noFill/>
          <a:ln>
            <a:noFill/>
          </a:ln>
        </p:spPr>
        <p:txBody>
          <a:bodyPr lIns="91425" tIns="91425" rIns="91425" bIns="91425" anchor="t" anchorCtr="0">
            <a:noAutofit/>
          </a:bodyPr>
          <a:lstStyle/>
          <a:p>
            <a:pPr lvl="0">
              <a:spcBef>
                <a:spcPts val="0"/>
              </a:spcBef>
              <a:buNone/>
            </a:pPr>
            <a:r>
              <a:rPr lang="en" sz="1200"/>
              <a:t>     If you then multiply your coefficients with their subscripts and compare, you can see below that you have balanced the equation.</a:t>
            </a:r>
          </a:p>
        </p:txBody>
      </p:sp>
      <p:pic>
        <p:nvPicPr>
          <p:cNvPr id="212" name="Shape 212"/>
          <p:cNvPicPr preferRelativeResize="0"/>
          <p:nvPr/>
        </p:nvPicPr>
        <p:blipFill>
          <a:blip r:embed="rId5">
            <a:alphaModFix/>
          </a:blip>
          <a:stretch>
            <a:fillRect/>
          </a:stretch>
        </p:blipFill>
        <p:spPr>
          <a:xfrm>
            <a:off x="5329675" y="3544822"/>
            <a:ext cx="2497900" cy="10390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8"/>
                                        </p:tgtEl>
                                        <p:attrNameLst>
                                          <p:attrName>style.visibility</p:attrName>
                                        </p:attrNameLst>
                                      </p:cBhvr>
                                      <p:to>
                                        <p:strVal val="visible"/>
                                      </p:to>
                                    </p:set>
                                    <p:animEffect transition="in" filter="fade">
                                      <p:cBhvr>
                                        <p:cTn id="7" dur="1000"/>
                                        <p:tgtEl>
                                          <p:spTgt spid="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p:nvPr/>
        </p:nvSpPr>
        <p:spPr>
          <a:xfrm>
            <a:off x="735025" y="606400"/>
            <a:ext cx="7170300" cy="1391099"/>
          </a:xfrm>
          <a:prstGeom prst="rect">
            <a:avLst/>
          </a:prstGeom>
          <a:noFill/>
          <a:ln>
            <a:noFill/>
          </a:ln>
        </p:spPr>
        <p:txBody>
          <a:bodyPr lIns="91425" tIns="91425" rIns="91425" bIns="91425" anchor="t" anchorCtr="0">
            <a:noAutofit/>
          </a:bodyPr>
          <a:lstStyle/>
          <a:p>
            <a:pPr lvl="0" rtl="0">
              <a:spcBef>
                <a:spcPts val="0"/>
              </a:spcBef>
              <a:buNone/>
            </a:pPr>
            <a:r>
              <a:rPr lang="en" sz="1200"/>
              <a:t>    You now know the difference between physical and chemical changes, the indicators and cues to help identify those differences, the Law of Conservation of Mass, how it applies to chemical changes, and generally how to make sure those equations are balanced.</a:t>
            </a:r>
          </a:p>
          <a:p>
            <a:pPr lvl="0" rtl="0">
              <a:spcBef>
                <a:spcPts val="0"/>
              </a:spcBef>
              <a:buNone/>
            </a:pPr>
            <a:r>
              <a:rPr lang="en" sz="1200"/>
              <a:t>    Now visit </a:t>
            </a:r>
            <a:r>
              <a:rPr lang="en" sz="1200" u="sng">
                <a:solidFill>
                  <a:schemeClr val="hlink"/>
                </a:solidFill>
                <a:hlinkClick r:id="rId3"/>
              </a:rPr>
              <a:t>Mr.Guch</a:t>
            </a:r>
            <a:r>
              <a:rPr lang="en" sz="1200"/>
              <a:t> for a few more pointers on balancing equations and then go to </a:t>
            </a:r>
            <a:r>
              <a:rPr lang="en" sz="1200" u="sng">
                <a:solidFill>
                  <a:schemeClr val="hlink"/>
                </a:solidFill>
                <a:hlinkClick r:id="rId4"/>
              </a:rPr>
              <a:t>crecentok.com</a:t>
            </a:r>
            <a:r>
              <a:rPr lang="en" sz="1200"/>
              <a:t> and </a:t>
            </a:r>
            <a:r>
              <a:rPr lang="en" sz="1200" u="sng">
                <a:solidFill>
                  <a:schemeClr val="hlink"/>
                </a:solidFill>
                <a:hlinkClick r:id="rId5"/>
              </a:rPr>
              <a:t>PHET CO</a:t>
            </a:r>
            <a:r>
              <a:rPr lang="en" sz="1200"/>
              <a:t> to get a little more practice and the next thing you know you’ll be creating cleaner burning fuels from renewable resources and getting rich for your discoveries.</a:t>
            </a:r>
          </a:p>
        </p:txBody>
      </p:sp>
      <p:sp>
        <p:nvSpPr>
          <p:cNvPr id="218" name="Shape 218"/>
          <p:cNvSpPr/>
          <p:nvPr/>
        </p:nvSpPr>
        <p:spPr>
          <a:xfrm rot="10800000">
            <a:off x="475775" y="4470925"/>
            <a:ext cx="832199" cy="582599"/>
          </a:xfrm>
          <a:prstGeom prst="rightArrow">
            <a:avLst>
              <a:gd name="adj1" fmla="val 50000"/>
              <a:gd name="adj2" fmla="val 50000"/>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19" name="Shape 219"/>
          <p:cNvSpPr/>
          <p:nvPr/>
        </p:nvSpPr>
        <p:spPr>
          <a:xfrm rot="-5398229">
            <a:off x="4280849" y="4353725"/>
            <a:ext cx="582300" cy="697800"/>
          </a:xfrm>
          <a:prstGeom prst="homePlate">
            <a:avLst>
              <a:gd name="adj" fmla="val 50000"/>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1000"/>
          </a:p>
        </p:txBody>
      </p:sp>
      <p:sp>
        <p:nvSpPr>
          <p:cNvPr id="220" name="Shape 220"/>
          <p:cNvSpPr txBox="1"/>
          <p:nvPr/>
        </p:nvSpPr>
        <p:spPr>
          <a:xfrm>
            <a:off x="681225" y="4583875"/>
            <a:ext cx="460200" cy="303299"/>
          </a:xfrm>
          <a:prstGeom prst="rect">
            <a:avLst/>
          </a:prstGeom>
          <a:noFill/>
          <a:ln>
            <a:noFill/>
          </a:ln>
        </p:spPr>
        <p:txBody>
          <a:bodyPr lIns="91425" tIns="91425" rIns="91425" bIns="91425" anchor="t" anchorCtr="0">
            <a:noAutofit/>
          </a:bodyPr>
          <a:lstStyle/>
          <a:p>
            <a:pPr lvl="0" rtl="0">
              <a:spcBef>
                <a:spcPts val="0"/>
              </a:spcBef>
              <a:buNone/>
            </a:pPr>
            <a:r>
              <a:rPr lang="en" sz="1000"/>
              <a:t>back</a:t>
            </a:r>
          </a:p>
        </p:txBody>
      </p:sp>
      <p:sp>
        <p:nvSpPr>
          <p:cNvPr id="221" name="Shape 221"/>
          <p:cNvSpPr txBox="1"/>
          <p:nvPr/>
        </p:nvSpPr>
        <p:spPr>
          <a:xfrm>
            <a:off x="4298550" y="4560025"/>
            <a:ext cx="552900" cy="303299"/>
          </a:xfrm>
          <a:prstGeom prst="rect">
            <a:avLst/>
          </a:prstGeom>
          <a:noFill/>
          <a:ln>
            <a:noFill/>
          </a:ln>
        </p:spPr>
        <p:txBody>
          <a:bodyPr lIns="91425" tIns="91425" rIns="91425" bIns="91425" anchor="t" anchorCtr="0">
            <a:noAutofit/>
          </a:bodyPr>
          <a:lstStyle/>
          <a:p>
            <a:pPr lvl="0" rtl="0">
              <a:spcBef>
                <a:spcPts val="0"/>
              </a:spcBef>
              <a:buNone/>
            </a:pPr>
            <a:r>
              <a:rPr lang="en" sz="1000"/>
              <a:t>home</a:t>
            </a:r>
          </a:p>
        </p:txBody>
      </p:sp>
      <p:sp>
        <p:nvSpPr>
          <p:cNvPr id="222" name="Shape 222"/>
          <p:cNvSpPr txBox="1"/>
          <p:nvPr/>
        </p:nvSpPr>
        <p:spPr>
          <a:xfrm>
            <a:off x="3925675" y="2608300"/>
            <a:ext cx="3390600" cy="780599"/>
          </a:xfrm>
          <a:prstGeom prst="rect">
            <a:avLst/>
          </a:prstGeom>
          <a:noFill/>
          <a:ln>
            <a:noFill/>
          </a:ln>
        </p:spPr>
        <p:txBody>
          <a:bodyPr lIns="91425" tIns="91425" rIns="91425" bIns="91425" anchor="t" anchorCtr="0">
            <a:noAutofit/>
          </a:bodyPr>
          <a:lstStyle/>
          <a:p>
            <a:pPr lvl="0" rtl="0">
              <a:spcBef>
                <a:spcPts val="0"/>
              </a:spcBef>
              <a:buNone/>
            </a:pPr>
            <a:endParaRPr sz="1200"/>
          </a:p>
        </p:txBody>
      </p:sp>
      <p:pic>
        <p:nvPicPr>
          <p:cNvPr id="223" name="Shape 223"/>
          <p:cNvPicPr preferRelativeResize="0"/>
          <p:nvPr/>
        </p:nvPicPr>
        <p:blipFill>
          <a:blip r:embed="rId6">
            <a:alphaModFix/>
          </a:blip>
          <a:stretch>
            <a:fillRect/>
          </a:stretch>
        </p:blipFill>
        <p:spPr>
          <a:xfrm>
            <a:off x="5527025" y="2087150"/>
            <a:ext cx="2118724" cy="2472875"/>
          </a:xfrm>
          <a:prstGeom prst="rect">
            <a:avLst/>
          </a:prstGeom>
          <a:noFill/>
          <a:ln>
            <a:noFill/>
          </a:ln>
        </p:spPr>
      </p:pic>
      <p:pic>
        <p:nvPicPr>
          <p:cNvPr id="224" name="Shape 224"/>
          <p:cNvPicPr preferRelativeResize="0"/>
          <p:nvPr/>
        </p:nvPicPr>
        <p:blipFill>
          <a:blip r:embed="rId7">
            <a:alphaModFix/>
          </a:blip>
          <a:stretch>
            <a:fillRect/>
          </a:stretch>
        </p:blipFill>
        <p:spPr>
          <a:xfrm>
            <a:off x="1758100" y="1904850"/>
            <a:ext cx="2014724" cy="26551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1"/>
                                        </p:tgtEl>
                                        <p:attrNameLst>
                                          <p:attrName>style.visibility</p:attrName>
                                        </p:attrNameLst>
                                      </p:cBhvr>
                                      <p:to>
                                        <p:strVal val="visible"/>
                                      </p:to>
                                    </p:set>
                                    <p:animEffect transition="in" filter="fade">
                                      <p:cBhvr>
                                        <p:cTn id="7" dur="1000"/>
                                        <p:tgtEl>
                                          <p:spTgt spid="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Shape 39"/>
          <p:cNvSpPr txBox="1"/>
          <p:nvPr/>
        </p:nvSpPr>
        <p:spPr>
          <a:xfrm>
            <a:off x="1218750" y="557850"/>
            <a:ext cx="6706500" cy="2961899"/>
          </a:xfrm>
          <a:prstGeom prst="rect">
            <a:avLst/>
          </a:prstGeom>
          <a:noFill/>
          <a:ln>
            <a:noFill/>
          </a:ln>
        </p:spPr>
        <p:txBody>
          <a:bodyPr lIns="91425" tIns="91425" rIns="91425" bIns="91425" anchor="t" anchorCtr="0">
            <a:noAutofit/>
          </a:bodyPr>
          <a:lstStyle/>
          <a:p>
            <a:pPr lvl="0" rtl="0">
              <a:spcBef>
                <a:spcPts val="0"/>
              </a:spcBef>
              <a:buNone/>
            </a:pPr>
            <a:r>
              <a:rPr lang="en" sz="1200"/>
              <a:t>    We constantly interact with the world around us. We write on our paper and then ball it up and throw it away; at the end of the year we may even burn it. We slice ham and cheese and we fry eggs. We freeze water and then let it melt in our glasses and we mix in kool aid and chew our sandwich. Each of those acts changes the material world around us and many of our actions have serious consequences. The many fuels that we burn to drive or for electricity change the world around us also.</a:t>
            </a:r>
          </a:p>
          <a:p>
            <a:pPr lvl="0" rtl="0">
              <a:spcBef>
                <a:spcPts val="0"/>
              </a:spcBef>
              <a:buNone/>
            </a:pPr>
            <a:endParaRPr sz="1200"/>
          </a:p>
          <a:p>
            <a:pPr lvl="0" rtl="0">
              <a:spcBef>
                <a:spcPts val="0"/>
              </a:spcBef>
              <a:buNone/>
            </a:pPr>
            <a:r>
              <a:rPr lang="en" sz="1200"/>
              <a:t>     But what kind of changes are they? Can we take them back and undo them? Or are they permanent? Well that all depends.</a:t>
            </a:r>
          </a:p>
          <a:p>
            <a:pPr lvl="0" rtl="0">
              <a:spcBef>
                <a:spcPts val="0"/>
              </a:spcBef>
              <a:buNone/>
            </a:pPr>
            <a:endParaRPr sz="1200"/>
          </a:p>
          <a:p>
            <a:pPr lvl="0" rtl="0">
              <a:spcBef>
                <a:spcPts val="0"/>
              </a:spcBef>
              <a:buNone/>
            </a:pPr>
            <a:r>
              <a:rPr lang="en" sz="1200"/>
              <a:t>     Lets learn about the two fundamental changes taking place and how they differ. As you move through this tutorial you should learn the difference between physical and chemical changes, the action verbs that help indicate what is occurring, what signs to look for as indicators of each type of change, the laws governing the changes in our world, and with a little luck, maybe one of you will find a solution to some of the problems created by our actions.</a:t>
            </a:r>
          </a:p>
        </p:txBody>
      </p:sp>
      <p:sp>
        <p:nvSpPr>
          <p:cNvPr id="40" name="Shape 40"/>
          <p:cNvSpPr/>
          <p:nvPr/>
        </p:nvSpPr>
        <p:spPr>
          <a:xfrm>
            <a:off x="8085825" y="4470925"/>
            <a:ext cx="832199" cy="582599"/>
          </a:xfrm>
          <a:prstGeom prst="rightArrow">
            <a:avLst>
              <a:gd name="adj1" fmla="val 50000"/>
              <a:gd name="adj2" fmla="val 50000"/>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1" name="Shape 41"/>
          <p:cNvSpPr/>
          <p:nvPr/>
        </p:nvSpPr>
        <p:spPr>
          <a:xfrm rot="10800000">
            <a:off x="475775" y="4470925"/>
            <a:ext cx="832199" cy="582599"/>
          </a:xfrm>
          <a:prstGeom prst="rightArrow">
            <a:avLst>
              <a:gd name="adj1" fmla="val 50000"/>
              <a:gd name="adj2" fmla="val 50000"/>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2" name="Shape 42"/>
          <p:cNvSpPr/>
          <p:nvPr/>
        </p:nvSpPr>
        <p:spPr>
          <a:xfrm rot="-5398229">
            <a:off x="4280849" y="4353725"/>
            <a:ext cx="582300" cy="697800"/>
          </a:xfrm>
          <a:prstGeom prst="homePlate">
            <a:avLst>
              <a:gd name="adj" fmla="val 50000"/>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1000"/>
          </a:p>
        </p:txBody>
      </p:sp>
      <p:sp>
        <p:nvSpPr>
          <p:cNvPr id="43" name="Shape 43"/>
          <p:cNvSpPr txBox="1"/>
          <p:nvPr/>
        </p:nvSpPr>
        <p:spPr>
          <a:xfrm>
            <a:off x="681225" y="4583875"/>
            <a:ext cx="546900" cy="267599"/>
          </a:xfrm>
          <a:prstGeom prst="rect">
            <a:avLst/>
          </a:prstGeom>
          <a:noFill/>
          <a:ln>
            <a:noFill/>
          </a:ln>
        </p:spPr>
        <p:txBody>
          <a:bodyPr lIns="91425" tIns="91425" rIns="91425" bIns="91425" anchor="t" anchorCtr="0">
            <a:noAutofit/>
          </a:bodyPr>
          <a:lstStyle/>
          <a:p>
            <a:pPr lvl="0" rtl="0">
              <a:spcBef>
                <a:spcPts val="0"/>
              </a:spcBef>
              <a:buNone/>
            </a:pPr>
            <a:r>
              <a:rPr lang="en" sz="1000"/>
              <a:t>back</a:t>
            </a:r>
          </a:p>
        </p:txBody>
      </p:sp>
      <p:sp>
        <p:nvSpPr>
          <p:cNvPr id="44" name="Shape 44"/>
          <p:cNvSpPr txBox="1"/>
          <p:nvPr/>
        </p:nvSpPr>
        <p:spPr>
          <a:xfrm>
            <a:off x="8311800" y="4560025"/>
            <a:ext cx="493499" cy="267599"/>
          </a:xfrm>
          <a:prstGeom prst="rect">
            <a:avLst/>
          </a:prstGeom>
          <a:noFill/>
          <a:ln>
            <a:noFill/>
          </a:ln>
        </p:spPr>
        <p:txBody>
          <a:bodyPr lIns="91425" tIns="91425" rIns="91425" bIns="91425" anchor="t" anchorCtr="0">
            <a:noAutofit/>
          </a:bodyPr>
          <a:lstStyle/>
          <a:p>
            <a:pPr lvl="0" rtl="0">
              <a:spcBef>
                <a:spcPts val="0"/>
              </a:spcBef>
              <a:buNone/>
            </a:pPr>
            <a:r>
              <a:rPr lang="en" sz="1000"/>
              <a:t>next</a:t>
            </a:r>
          </a:p>
        </p:txBody>
      </p:sp>
      <p:sp>
        <p:nvSpPr>
          <p:cNvPr id="45" name="Shape 45"/>
          <p:cNvSpPr txBox="1"/>
          <p:nvPr/>
        </p:nvSpPr>
        <p:spPr>
          <a:xfrm>
            <a:off x="4298550" y="4560025"/>
            <a:ext cx="493499" cy="267599"/>
          </a:xfrm>
          <a:prstGeom prst="rect">
            <a:avLst/>
          </a:prstGeom>
          <a:noFill/>
          <a:ln>
            <a:noFill/>
          </a:ln>
        </p:spPr>
        <p:txBody>
          <a:bodyPr lIns="91425" tIns="91425" rIns="91425" bIns="91425" anchor="t" anchorCtr="0">
            <a:noAutofit/>
          </a:bodyPr>
          <a:lstStyle/>
          <a:p>
            <a:pPr lvl="0" rtl="0">
              <a:spcBef>
                <a:spcPts val="0"/>
              </a:spcBef>
              <a:buNone/>
            </a:pPr>
            <a:r>
              <a:rPr lang="en" sz="1000"/>
              <a:t>home</a:t>
            </a:r>
          </a:p>
        </p:txBody>
      </p:sp>
      <p:pic>
        <p:nvPicPr>
          <p:cNvPr id="46" name="Shape 46"/>
          <p:cNvPicPr preferRelativeResize="0"/>
          <p:nvPr/>
        </p:nvPicPr>
        <p:blipFill>
          <a:blip r:embed="rId3">
            <a:alphaModFix/>
          </a:blip>
          <a:stretch>
            <a:fillRect/>
          </a:stretch>
        </p:blipFill>
        <p:spPr>
          <a:xfrm>
            <a:off x="7925250" y="354525"/>
            <a:ext cx="1218750" cy="853569"/>
          </a:xfrm>
          <a:prstGeom prst="rect">
            <a:avLst/>
          </a:prstGeom>
          <a:noFill/>
          <a:ln>
            <a:noFill/>
          </a:ln>
        </p:spPr>
      </p:pic>
      <p:pic>
        <p:nvPicPr>
          <p:cNvPr id="47" name="Shape 47"/>
          <p:cNvPicPr preferRelativeResize="0"/>
          <p:nvPr/>
        </p:nvPicPr>
        <p:blipFill>
          <a:blip r:embed="rId4">
            <a:alphaModFix/>
          </a:blip>
          <a:stretch>
            <a:fillRect/>
          </a:stretch>
        </p:blipFill>
        <p:spPr>
          <a:xfrm>
            <a:off x="8057900" y="2792150"/>
            <a:ext cx="953450" cy="1433550"/>
          </a:xfrm>
          <a:prstGeom prst="rect">
            <a:avLst/>
          </a:prstGeom>
          <a:noFill/>
          <a:ln>
            <a:noFill/>
          </a:ln>
        </p:spPr>
      </p:pic>
      <p:pic>
        <p:nvPicPr>
          <p:cNvPr id="48" name="Shape 48"/>
          <p:cNvPicPr preferRelativeResize="0"/>
          <p:nvPr/>
        </p:nvPicPr>
        <p:blipFill>
          <a:blip r:embed="rId5">
            <a:alphaModFix/>
          </a:blip>
          <a:stretch>
            <a:fillRect/>
          </a:stretch>
        </p:blipFill>
        <p:spPr>
          <a:xfrm>
            <a:off x="2088037" y="3519750"/>
            <a:ext cx="1426194" cy="1433549"/>
          </a:xfrm>
          <a:prstGeom prst="rect">
            <a:avLst/>
          </a:prstGeom>
          <a:noFill/>
          <a:ln>
            <a:noFill/>
          </a:ln>
        </p:spPr>
      </p:pic>
      <p:pic>
        <p:nvPicPr>
          <p:cNvPr id="49" name="Shape 49"/>
          <p:cNvPicPr preferRelativeResize="0"/>
          <p:nvPr/>
        </p:nvPicPr>
        <p:blipFill>
          <a:blip r:embed="rId6">
            <a:alphaModFix/>
          </a:blip>
          <a:stretch>
            <a:fillRect/>
          </a:stretch>
        </p:blipFill>
        <p:spPr>
          <a:xfrm>
            <a:off x="95950" y="651800"/>
            <a:ext cx="1066350" cy="160372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p:nvPr/>
        </p:nvSpPr>
        <p:spPr>
          <a:xfrm>
            <a:off x="903675" y="883200"/>
            <a:ext cx="3448500" cy="3377099"/>
          </a:xfrm>
          <a:prstGeom prst="rect">
            <a:avLst/>
          </a:prstGeom>
          <a:noFill/>
          <a:ln>
            <a:noFill/>
          </a:ln>
        </p:spPr>
        <p:txBody>
          <a:bodyPr lIns="91425" tIns="91425" rIns="91425" bIns="91425" anchor="t" anchorCtr="0">
            <a:noAutofit/>
          </a:bodyPr>
          <a:lstStyle/>
          <a:p>
            <a:pPr lvl="0" indent="457200" rtl="0">
              <a:spcBef>
                <a:spcPts val="0"/>
              </a:spcBef>
              <a:buNone/>
            </a:pPr>
            <a:r>
              <a:rPr lang="en" sz="1200" u="sng">
                <a:solidFill>
                  <a:schemeClr val="hlink"/>
                </a:solidFill>
                <a:hlinkClick r:id="rId3"/>
              </a:rPr>
              <a:t>Physical changes</a:t>
            </a:r>
            <a:r>
              <a:rPr lang="en" sz="1200"/>
              <a:t> are changes in the form of a substance that do not affect the substance’s chemical composition. For instance when you sliced your cheese for your sandwich you changed its shape but it still looks like cheese; it still smells like cheese; it still tastes like cheese. It must still be cheese. So although the cheese is now smaller and thinner, maybe even crumbled, torn, or melted it’s basic properties of color, taste, and smell that identify it as cheese have remained the same.</a:t>
            </a:r>
          </a:p>
          <a:p>
            <a:pPr lvl="0" indent="457200" rtl="0">
              <a:spcBef>
                <a:spcPts val="0"/>
              </a:spcBef>
              <a:buNone/>
            </a:pPr>
            <a:endParaRPr sz="1200"/>
          </a:p>
          <a:p>
            <a:pPr lvl="0" indent="457200" rtl="0">
              <a:spcBef>
                <a:spcPts val="0"/>
              </a:spcBef>
              <a:buNone/>
            </a:pPr>
            <a:r>
              <a:rPr lang="en" sz="1200"/>
              <a:t>Changes of state are also physical changes. When water freezes it’s still water. When ice melts it’s still water. When water boils it’s still water.</a:t>
            </a:r>
          </a:p>
        </p:txBody>
      </p:sp>
      <p:sp>
        <p:nvSpPr>
          <p:cNvPr id="55" name="Shape 55"/>
          <p:cNvSpPr/>
          <p:nvPr/>
        </p:nvSpPr>
        <p:spPr>
          <a:xfrm>
            <a:off x="8085825" y="4470925"/>
            <a:ext cx="832199" cy="582599"/>
          </a:xfrm>
          <a:prstGeom prst="rightArrow">
            <a:avLst>
              <a:gd name="adj1" fmla="val 50000"/>
              <a:gd name="adj2" fmla="val 50000"/>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6" name="Shape 56"/>
          <p:cNvSpPr/>
          <p:nvPr/>
        </p:nvSpPr>
        <p:spPr>
          <a:xfrm rot="10800000">
            <a:off x="475775" y="4470925"/>
            <a:ext cx="832199" cy="582599"/>
          </a:xfrm>
          <a:prstGeom prst="rightArrow">
            <a:avLst>
              <a:gd name="adj1" fmla="val 50000"/>
              <a:gd name="adj2" fmla="val 50000"/>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7" name="Shape 57"/>
          <p:cNvSpPr/>
          <p:nvPr/>
        </p:nvSpPr>
        <p:spPr>
          <a:xfrm rot="-5398229">
            <a:off x="4280849" y="4353725"/>
            <a:ext cx="582300" cy="697800"/>
          </a:xfrm>
          <a:prstGeom prst="homePlate">
            <a:avLst>
              <a:gd name="adj" fmla="val 50000"/>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1000"/>
          </a:p>
        </p:txBody>
      </p:sp>
      <p:sp>
        <p:nvSpPr>
          <p:cNvPr id="58" name="Shape 58"/>
          <p:cNvSpPr txBox="1"/>
          <p:nvPr/>
        </p:nvSpPr>
        <p:spPr>
          <a:xfrm>
            <a:off x="681225" y="4583875"/>
            <a:ext cx="472199" cy="231899"/>
          </a:xfrm>
          <a:prstGeom prst="rect">
            <a:avLst/>
          </a:prstGeom>
          <a:noFill/>
          <a:ln>
            <a:noFill/>
          </a:ln>
        </p:spPr>
        <p:txBody>
          <a:bodyPr lIns="91425" tIns="91425" rIns="91425" bIns="91425" anchor="t" anchorCtr="0">
            <a:noAutofit/>
          </a:bodyPr>
          <a:lstStyle/>
          <a:p>
            <a:pPr lvl="0" rtl="0">
              <a:spcBef>
                <a:spcPts val="0"/>
              </a:spcBef>
              <a:buNone/>
            </a:pPr>
            <a:r>
              <a:rPr lang="en" sz="1000"/>
              <a:t>back</a:t>
            </a:r>
          </a:p>
        </p:txBody>
      </p:sp>
      <p:sp>
        <p:nvSpPr>
          <p:cNvPr id="59" name="Shape 59"/>
          <p:cNvSpPr txBox="1"/>
          <p:nvPr/>
        </p:nvSpPr>
        <p:spPr>
          <a:xfrm>
            <a:off x="8311800" y="4560025"/>
            <a:ext cx="472199" cy="255899"/>
          </a:xfrm>
          <a:prstGeom prst="rect">
            <a:avLst/>
          </a:prstGeom>
          <a:noFill/>
          <a:ln>
            <a:noFill/>
          </a:ln>
        </p:spPr>
        <p:txBody>
          <a:bodyPr lIns="91425" tIns="91425" rIns="91425" bIns="91425" anchor="t" anchorCtr="0">
            <a:noAutofit/>
          </a:bodyPr>
          <a:lstStyle/>
          <a:p>
            <a:pPr lvl="0" rtl="0">
              <a:spcBef>
                <a:spcPts val="0"/>
              </a:spcBef>
              <a:buNone/>
            </a:pPr>
            <a:r>
              <a:rPr lang="en" sz="1000"/>
              <a:t>next</a:t>
            </a:r>
          </a:p>
        </p:txBody>
      </p:sp>
      <p:sp>
        <p:nvSpPr>
          <p:cNvPr id="60" name="Shape 60"/>
          <p:cNvSpPr txBox="1"/>
          <p:nvPr/>
        </p:nvSpPr>
        <p:spPr>
          <a:xfrm>
            <a:off x="4298550" y="4560025"/>
            <a:ext cx="546900" cy="231899"/>
          </a:xfrm>
          <a:prstGeom prst="rect">
            <a:avLst/>
          </a:prstGeom>
          <a:noFill/>
          <a:ln>
            <a:noFill/>
          </a:ln>
        </p:spPr>
        <p:txBody>
          <a:bodyPr lIns="91425" tIns="91425" rIns="91425" bIns="91425" anchor="t" anchorCtr="0">
            <a:noAutofit/>
          </a:bodyPr>
          <a:lstStyle/>
          <a:p>
            <a:pPr lvl="0" rtl="0">
              <a:spcBef>
                <a:spcPts val="0"/>
              </a:spcBef>
              <a:buNone/>
            </a:pPr>
            <a:r>
              <a:rPr lang="en" sz="1000"/>
              <a:t>home</a:t>
            </a:r>
          </a:p>
        </p:txBody>
      </p:sp>
      <p:pic>
        <p:nvPicPr>
          <p:cNvPr id="61" name="Shape 61"/>
          <p:cNvPicPr preferRelativeResize="0"/>
          <p:nvPr/>
        </p:nvPicPr>
        <p:blipFill>
          <a:blip r:embed="rId4">
            <a:alphaModFix/>
          </a:blip>
          <a:stretch>
            <a:fillRect/>
          </a:stretch>
        </p:blipFill>
        <p:spPr>
          <a:xfrm>
            <a:off x="4845450" y="973400"/>
            <a:ext cx="3634099" cy="297605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p:nvPr/>
        </p:nvSpPr>
        <p:spPr>
          <a:xfrm>
            <a:off x="1307975" y="389525"/>
            <a:ext cx="5978700" cy="870900"/>
          </a:xfrm>
          <a:prstGeom prst="rect">
            <a:avLst/>
          </a:prstGeom>
          <a:noFill/>
          <a:ln>
            <a:noFill/>
          </a:ln>
        </p:spPr>
        <p:txBody>
          <a:bodyPr lIns="91425" tIns="91425" rIns="91425" bIns="91425" anchor="t" anchorCtr="0">
            <a:noAutofit/>
          </a:bodyPr>
          <a:lstStyle/>
          <a:p>
            <a:pPr lvl="0" rtl="0">
              <a:spcBef>
                <a:spcPts val="0"/>
              </a:spcBef>
              <a:buNone/>
            </a:pPr>
            <a:r>
              <a:rPr lang="en" sz="1200"/>
              <a:t>The following videos show physical changes. Think about the properties (smell, taste, color) of the objects both before and after the experiments. In physical changes those properties should remain the same.</a:t>
            </a:r>
          </a:p>
        </p:txBody>
      </p:sp>
      <p:sp>
        <p:nvSpPr>
          <p:cNvPr id="67" name="Shape 67"/>
          <p:cNvSpPr/>
          <p:nvPr/>
        </p:nvSpPr>
        <p:spPr>
          <a:xfrm>
            <a:off x="8085825" y="4470925"/>
            <a:ext cx="832199" cy="582599"/>
          </a:xfrm>
          <a:prstGeom prst="rightArrow">
            <a:avLst>
              <a:gd name="adj1" fmla="val 50000"/>
              <a:gd name="adj2" fmla="val 50000"/>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8" name="Shape 68"/>
          <p:cNvSpPr/>
          <p:nvPr/>
        </p:nvSpPr>
        <p:spPr>
          <a:xfrm rot="10800000">
            <a:off x="475775" y="4470925"/>
            <a:ext cx="832199" cy="582599"/>
          </a:xfrm>
          <a:prstGeom prst="rightArrow">
            <a:avLst>
              <a:gd name="adj1" fmla="val 50000"/>
              <a:gd name="adj2" fmla="val 50000"/>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9" name="Shape 69"/>
          <p:cNvSpPr/>
          <p:nvPr/>
        </p:nvSpPr>
        <p:spPr>
          <a:xfrm rot="-5398229">
            <a:off x="4280849" y="4353725"/>
            <a:ext cx="582300" cy="697800"/>
          </a:xfrm>
          <a:prstGeom prst="homePlate">
            <a:avLst>
              <a:gd name="adj" fmla="val 50000"/>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1000"/>
          </a:p>
        </p:txBody>
      </p:sp>
      <p:sp>
        <p:nvSpPr>
          <p:cNvPr id="70" name="Shape 70"/>
          <p:cNvSpPr txBox="1"/>
          <p:nvPr/>
        </p:nvSpPr>
        <p:spPr>
          <a:xfrm>
            <a:off x="681225" y="4583875"/>
            <a:ext cx="495899" cy="279599"/>
          </a:xfrm>
          <a:prstGeom prst="rect">
            <a:avLst/>
          </a:prstGeom>
          <a:noFill/>
          <a:ln>
            <a:noFill/>
          </a:ln>
        </p:spPr>
        <p:txBody>
          <a:bodyPr lIns="91425" tIns="91425" rIns="91425" bIns="91425" anchor="t" anchorCtr="0">
            <a:noAutofit/>
          </a:bodyPr>
          <a:lstStyle/>
          <a:p>
            <a:pPr lvl="0" rtl="0">
              <a:spcBef>
                <a:spcPts val="0"/>
              </a:spcBef>
              <a:buNone/>
            </a:pPr>
            <a:r>
              <a:rPr lang="en" sz="1000"/>
              <a:t>back</a:t>
            </a:r>
          </a:p>
        </p:txBody>
      </p:sp>
      <p:sp>
        <p:nvSpPr>
          <p:cNvPr id="71" name="Shape 71"/>
          <p:cNvSpPr txBox="1"/>
          <p:nvPr/>
        </p:nvSpPr>
        <p:spPr>
          <a:xfrm>
            <a:off x="8311800" y="4560025"/>
            <a:ext cx="495899" cy="279599"/>
          </a:xfrm>
          <a:prstGeom prst="rect">
            <a:avLst/>
          </a:prstGeom>
          <a:noFill/>
          <a:ln>
            <a:noFill/>
          </a:ln>
        </p:spPr>
        <p:txBody>
          <a:bodyPr lIns="91425" tIns="91425" rIns="91425" bIns="91425" anchor="t" anchorCtr="0">
            <a:noAutofit/>
          </a:bodyPr>
          <a:lstStyle/>
          <a:p>
            <a:pPr lvl="0" rtl="0">
              <a:spcBef>
                <a:spcPts val="0"/>
              </a:spcBef>
              <a:buNone/>
            </a:pPr>
            <a:r>
              <a:rPr lang="en" sz="1000"/>
              <a:t>next</a:t>
            </a:r>
          </a:p>
        </p:txBody>
      </p:sp>
      <p:sp>
        <p:nvSpPr>
          <p:cNvPr id="72" name="Shape 72"/>
          <p:cNvSpPr txBox="1"/>
          <p:nvPr/>
        </p:nvSpPr>
        <p:spPr>
          <a:xfrm>
            <a:off x="4298550" y="4560025"/>
            <a:ext cx="546900" cy="279599"/>
          </a:xfrm>
          <a:prstGeom prst="rect">
            <a:avLst/>
          </a:prstGeom>
          <a:noFill/>
          <a:ln>
            <a:noFill/>
          </a:ln>
        </p:spPr>
        <p:txBody>
          <a:bodyPr lIns="91425" tIns="91425" rIns="91425" bIns="91425" anchor="t" anchorCtr="0">
            <a:noAutofit/>
          </a:bodyPr>
          <a:lstStyle/>
          <a:p>
            <a:pPr lvl="0" rtl="0">
              <a:spcBef>
                <a:spcPts val="0"/>
              </a:spcBef>
              <a:buNone/>
            </a:pPr>
            <a:r>
              <a:rPr lang="en" sz="1000"/>
              <a:t>home</a:t>
            </a:r>
          </a:p>
        </p:txBody>
      </p:sp>
      <p:sp>
        <p:nvSpPr>
          <p:cNvPr id="73" name="Shape 73" descr="The imaginationland peeps demonstrate Boyles Law. As pressure decrease the  volume ..." title="Imaginationland Creatures in a Vacuum - YouTube">
            <a:hlinkClick r:id="rId3"/>
          </p:cNvPr>
          <p:cNvSpPr/>
          <p:nvPr/>
        </p:nvSpPr>
        <p:spPr>
          <a:xfrm>
            <a:off x="4738700" y="1260425"/>
            <a:ext cx="3633932" cy="2942475"/>
          </a:xfrm>
          <a:prstGeom prst="rect">
            <a:avLst/>
          </a:prstGeom>
          <a:blipFill>
            <a:blip r:embed="rId4">
              <a:alphaModFix/>
            </a:blip>
            <a:stretch>
              <a:fillRect/>
            </a:stretch>
          </a:blipFill>
          <a:ln>
            <a:noFill/>
          </a:ln>
        </p:spPr>
      </p:sp>
      <p:sp>
        <p:nvSpPr>
          <p:cNvPr id="74" name="Shape 74" descr="When a quarter in pushed into dry ice, a strange thing happens. The quarter  starts to quiver. It is ..." title="Shivering Quarter in Dry Ice - YouTube">
            <a:hlinkClick r:id="rId5"/>
          </p:cNvPr>
          <p:cNvSpPr/>
          <p:nvPr/>
        </p:nvSpPr>
        <p:spPr>
          <a:xfrm>
            <a:off x="784475" y="1260424"/>
            <a:ext cx="3438475" cy="2929175"/>
          </a:xfrm>
          <a:prstGeom prst="rect">
            <a:avLst/>
          </a:prstGeom>
          <a:blipFill>
            <a:blip r:embed="rId6">
              <a:alphaModFix/>
            </a:blip>
            <a:stretch>
              <a:fillRect/>
            </a:stretch>
          </a:blip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10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p:nvPr/>
        </p:nvSpPr>
        <p:spPr>
          <a:xfrm>
            <a:off x="986850" y="277275"/>
            <a:ext cx="7170300" cy="2366400"/>
          </a:xfrm>
          <a:prstGeom prst="rect">
            <a:avLst/>
          </a:prstGeom>
          <a:noFill/>
          <a:ln>
            <a:noFill/>
          </a:ln>
        </p:spPr>
        <p:txBody>
          <a:bodyPr lIns="91425" tIns="91425" rIns="91425" bIns="91425" anchor="t" anchorCtr="0">
            <a:noAutofit/>
          </a:bodyPr>
          <a:lstStyle/>
          <a:p>
            <a:pPr lvl="0" rtl="0">
              <a:spcBef>
                <a:spcPts val="0"/>
              </a:spcBef>
              <a:buNone/>
            </a:pPr>
            <a:r>
              <a:rPr lang="en" sz="1200"/>
              <a:t> </a:t>
            </a:r>
            <a:r>
              <a:rPr lang="en" sz="1200" u="sng">
                <a:solidFill>
                  <a:schemeClr val="hlink"/>
                </a:solidFill>
                <a:hlinkClick r:id="rId3"/>
              </a:rPr>
              <a:t>   Chemical Changes</a:t>
            </a:r>
            <a:r>
              <a:rPr lang="en" sz="1200"/>
              <a:t> are everywhere. We couldn’t exist without them. In a chemical change matter is taken apart and recombined to make something entirely different. Think about breathing, you’re doing it now. We all know that we breathe in oxygen and breathe out carbon dioxide; that’s a chemical change that you couldn’t live without (it’s called respiration.) In fact you couldn’t go for more than a few minutes without it.</a:t>
            </a:r>
          </a:p>
          <a:p>
            <a:pPr lvl="0" rtl="0">
              <a:spcBef>
                <a:spcPts val="0"/>
              </a:spcBef>
              <a:buNone/>
            </a:pPr>
            <a:r>
              <a:rPr lang="en" sz="1200"/>
              <a:t>    Think about some other places in your life where that happens. You drink kool-aid and then urinate. You eat a cheeseburger but that’s not what comes out in the toilet! Those are definitely chemical changes. What used to smell and taste good and was full of a variety of colors becomes  something entirely different...gross and stinky. Their basic properties have changed.</a:t>
            </a:r>
          </a:p>
          <a:p>
            <a:pPr lvl="0" rtl="0">
              <a:spcBef>
                <a:spcPts val="0"/>
              </a:spcBef>
              <a:buNone/>
            </a:pPr>
            <a:r>
              <a:rPr lang="en" sz="1200"/>
              <a:t>    So what did change? What are the </a:t>
            </a:r>
            <a:r>
              <a:rPr lang="en" sz="1200" u="sng">
                <a:solidFill>
                  <a:schemeClr val="hlink"/>
                </a:solidFill>
                <a:hlinkClick r:id="rId4"/>
              </a:rPr>
              <a:t>signs of a chemical change</a:t>
            </a:r>
            <a:r>
              <a:rPr lang="en" sz="1200"/>
              <a:t>? Chemical changes often involve a change in color, odor, temperature (they can get cooler or warmer), production of a gas (excuse me), or formation of a precipitate.</a:t>
            </a:r>
          </a:p>
        </p:txBody>
      </p:sp>
      <p:sp>
        <p:nvSpPr>
          <p:cNvPr id="80" name="Shape 80"/>
          <p:cNvSpPr/>
          <p:nvPr/>
        </p:nvSpPr>
        <p:spPr>
          <a:xfrm>
            <a:off x="8085825" y="4470925"/>
            <a:ext cx="832199" cy="582599"/>
          </a:xfrm>
          <a:prstGeom prst="rightArrow">
            <a:avLst>
              <a:gd name="adj1" fmla="val 50000"/>
              <a:gd name="adj2" fmla="val 50000"/>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1" name="Shape 81"/>
          <p:cNvSpPr/>
          <p:nvPr/>
        </p:nvSpPr>
        <p:spPr>
          <a:xfrm rot="10800000">
            <a:off x="475775" y="4470925"/>
            <a:ext cx="832199" cy="582599"/>
          </a:xfrm>
          <a:prstGeom prst="rightArrow">
            <a:avLst>
              <a:gd name="adj1" fmla="val 50000"/>
              <a:gd name="adj2" fmla="val 50000"/>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2" name="Shape 82"/>
          <p:cNvSpPr/>
          <p:nvPr/>
        </p:nvSpPr>
        <p:spPr>
          <a:xfrm rot="-5398229">
            <a:off x="4280849" y="4353725"/>
            <a:ext cx="582300" cy="697800"/>
          </a:xfrm>
          <a:prstGeom prst="homePlate">
            <a:avLst>
              <a:gd name="adj" fmla="val 50000"/>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1000"/>
          </a:p>
        </p:txBody>
      </p:sp>
      <p:sp>
        <p:nvSpPr>
          <p:cNvPr id="83" name="Shape 83"/>
          <p:cNvSpPr txBox="1"/>
          <p:nvPr/>
        </p:nvSpPr>
        <p:spPr>
          <a:xfrm>
            <a:off x="681225" y="4583875"/>
            <a:ext cx="495899" cy="291299"/>
          </a:xfrm>
          <a:prstGeom prst="rect">
            <a:avLst/>
          </a:prstGeom>
          <a:noFill/>
          <a:ln>
            <a:noFill/>
          </a:ln>
        </p:spPr>
        <p:txBody>
          <a:bodyPr lIns="91425" tIns="91425" rIns="91425" bIns="91425" anchor="t" anchorCtr="0">
            <a:noAutofit/>
          </a:bodyPr>
          <a:lstStyle/>
          <a:p>
            <a:pPr lvl="0" rtl="0">
              <a:spcBef>
                <a:spcPts val="0"/>
              </a:spcBef>
              <a:buNone/>
            </a:pPr>
            <a:r>
              <a:rPr lang="en" sz="1000"/>
              <a:t>back</a:t>
            </a:r>
          </a:p>
        </p:txBody>
      </p:sp>
      <p:sp>
        <p:nvSpPr>
          <p:cNvPr id="84" name="Shape 84"/>
          <p:cNvSpPr txBox="1"/>
          <p:nvPr/>
        </p:nvSpPr>
        <p:spPr>
          <a:xfrm>
            <a:off x="8311800" y="4560025"/>
            <a:ext cx="495899" cy="291299"/>
          </a:xfrm>
          <a:prstGeom prst="rect">
            <a:avLst/>
          </a:prstGeom>
          <a:noFill/>
          <a:ln>
            <a:noFill/>
          </a:ln>
        </p:spPr>
        <p:txBody>
          <a:bodyPr lIns="91425" tIns="91425" rIns="91425" bIns="91425" anchor="t" anchorCtr="0">
            <a:noAutofit/>
          </a:bodyPr>
          <a:lstStyle/>
          <a:p>
            <a:pPr lvl="0" rtl="0">
              <a:spcBef>
                <a:spcPts val="0"/>
              </a:spcBef>
              <a:buNone/>
            </a:pPr>
            <a:r>
              <a:rPr lang="en" sz="1000"/>
              <a:t>next</a:t>
            </a:r>
          </a:p>
        </p:txBody>
      </p:sp>
      <p:sp>
        <p:nvSpPr>
          <p:cNvPr id="85" name="Shape 85"/>
          <p:cNvSpPr txBox="1"/>
          <p:nvPr/>
        </p:nvSpPr>
        <p:spPr>
          <a:xfrm>
            <a:off x="4298550" y="4560025"/>
            <a:ext cx="495899" cy="291299"/>
          </a:xfrm>
          <a:prstGeom prst="rect">
            <a:avLst/>
          </a:prstGeom>
          <a:noFill/>
          <a:ln>
            <a:noFill/>
          </a:ln>
        </p:spPr>
        <p:txBody>
          <a:bodyPr lIns="91425" tIns="91425" rIns="91425" bIns="91425" anchor="t" anchorCtr="0">
            <a:noAutofit/>
          </a:bodyPr>
          <a:lstStyle/>
          <a:p>
            <a:pPr lvl="0" rtl="0">
              <a:spcBef>
                <a:spcPts val="0"/>
              </a:spcBef>
              <a:buNone/>
            </a:pPr>
            <a:r>
              <a:rPr lang="en" sz="1000"/>
              <a:t>home</a:t>
            </a:r>
          </a:p>
        </p:txBody>
      </p:sp>
      <p:pic>
        <p:nvPicPr>
          <p:cNvPr id="86" name="Shape 86"/>
          <p:cNvPicPr preferRelativeResize="0"/>
          <p:nvPr/>
        </p:nvPicPr>
        <p:blipFill>
          <a:blip r:embed="rId5">
            <a:alphaModFix/>
          </a:blip>
          <a:stretch>
            <a:fillRect/>
          </a:stretch>
        </p:blipFill>
        <p:spPr>
          <a:xfrm>
            <a:off x="3367087" y="2717950"/>
            <a:ext cx="2409825" cy="16192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p:nvPr/>
        </p:nvSpPr>
        <p:spPr>
          <a:xfrm>
            <a:off x="681225" y="2663550"/>
            <a:ext cx="3541800" cy="1403100"/>
          </a:xfrm>
          <a:prstGeom prst="rect">
            <a:avLst/>
          </a:prstGeom>
          <a:noFill/>
          <a:ln>
            <a:noFill/>
          </a:ln>
        </p:spPr>
        <p:txBody>
          <a:bodyPr lIns="91425" tIns="91425" rIns="91425" bIns="91425" anchor="t" anchorCtr="0">
            <a:noAutofit/>
          </a:bodyPr>
          <a:lstStyle/>
          <a:p>
            <a:pPr lvl="0" rtl="0">
              <a:spcBef>
                <a:spcPts val="0"/>
              </a:spcBef>
              <a:buNone/>
            </a:pPr>
            <a:r>
              <a:rPr lang="en" sz="1200">
                <a:solidFill>
                  <a:schemeClr val="dk1"/>
                </a:solidFill>
              </a:rPr>
              <a:t>     Here is a short video about how the properties of chemicals change after a chemical reaction. This one is particularly significant because you mix two poisons and end up with something that we can’t live without. No, two wrongs still don’t make a right.</a:t>
            </a:r>
          </a:p>
        </p:txBody>
      </p:sp>
      <p:sp>
        <p:nvSpPr>
          <p:cNvPr id="92" name="Shape 92"/>
          <p:cNvSpPr/>
          <p:nvPr/>
        </p:nvSpPr>
        <p:spPr>
          <a:xfrm>
            <a:off x="8085825" y="4470925"/>
            <a:ext cx="832199" cy="582599"/>
          </a:xfrm>
          <a:prstGeom prst="rightArrow">
            <a:avLst>
              <a:gd name="adj1" fmla="val 50000"/>
              <a:gd name="adj2" fmla="val 50000"/>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3" name="Shape 93"/>
          <p:cNvSpPr/>
          <p:nvPr/>
        </p:nvSpPr>
        <p:spPr>
          <a:xfrm rot="10800000">
            <a:off x="475775" y="4470925"/>
            <a:ext cx="832199" cy="582599"/>
          </a:xfrm>
          <a:prstGeom prst="rightArrow">
            <a:avLst>
              <a:gd name="adj1" fmla="val 50000"/>
              <a:gd name="adj2" fmla="val 50000"/>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4" name="Shape 94"/>
          <p:cNvSpPr/>
          <p:nvPr/>
        </p:nvSpPr>
        <p:spPr>
          <a:xfrm rot="-5398229">
            <a:off x="4280849" y="4353725"/>
            <a:ext cx="582300" cy="697800"/>
          </a:xfrm>
          <a:prstGeom prst="homePlate">
            <a:avLst>
              <a:gd name="adj" fmla="val 50000"/>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1000"/>
          </a:p>
        </p:txBody>
      </p:sp>
      <p:sp>
        <p:nvSpPr>
          <p:cNvPr id="95" name="Shape 95"/>
          <p:cNvSpPr txBox="1"/>
          <p:nvPr/>
        </p:nvSpPr>
        <p:spPr>
          <a:xfrm>
            <a:off x="681225" y="4583875"/>
            <a:ext cx="546900" cy="303299"/>
          </a:xfrm>
          <a:prstGeom prst="rect">
            <a:avLst/>
          </a:prstGeom>
          <a:noFill/>
          <a:ln>
            <a:noFill/>
          </a:ln>
        </p:spPr>
        <p:txBody>
          <a:bodyPr lIns="91425" tIns="91425" rIns="91425" bIns="91425" anchor="t" anchorCtr="0">
            <a:noAutofit/>
          </a:bodyPr>
          <a:lstStyle/>
          <a:p>
            <a:pPr lvl="0" rtl="0">
              <a:spcBef>
                <a:spcPts val="0"/>
              </a:spcBef>
              <a:buNone/>
            </a:pPr>
            <a:r>
              <a:rPr lang="en" sz="1000"/>
              <a:t>back</a:t>
            </a:r>
          </a:p>
        </p:txBody>
      </p:sp>
      <p:sp>
        <p:nvSpPr>
          <p:cNvPr id="96" name="Shape 96"/>
          <p:cNvSpPr txBox="1"/>
          <p:nvPr/>
        </p:nvSpPr>
        <p:spPr>
          <a:xfrm>
            <a:off x="8311800" y="4560025"/>
            <a:ext cx="493499" cy="303299"/>
          </a:xfrm>
          <a:prstGeom prst="rect">
            <a:avLst/>
          </a:prstGeom>
          <a:noFill/>
          <a:ln>
            <a:noFill/>
          </a:ln>
        </p:spPr>
        <p:txBody>
          <a:bodyPr lIns="91425" tIns="91425" rIns="91425" bIns="91425" anchor="t" anchorCtr="0">
            <a:noAutofit/>
          </a:bodyPr>
          <a:lstStyle/>
          <a:p>
            <a:pPr lvl="0" rtl="0">
              <a:spcBef>
                <a:spcPts val="0"/>
              </a:spcBef>
              <a:buNone/>
            </a:pPr>
            <a:r>
              <a:rPr lang="en" sz="1000"/>
              <a:t>next</a:t>
            </a:r>
          </a:p>
        </p:txBody>
      </p:sp>
      <p:sp>
        <p:nvSpPr>
          <p:cNvPr id="97" name="Shape 97"/>
          <p:cNvSpPr txBox="1"/>
          <p:nvPr/>
        </p:nvSpPr>
        <p:spPr>
          <a:xfrm>
            <a:off x="4298550" y="4560025"/>
            <a:ext cx="493499" cy="303299"/>
          </a:xfrm>
          <a:prstGeom prst="rect">
            <a:avLst/>
          </a:prstGeom>
          <a:noFill/>
          <a:ln>
            <a:noFill/>
          </a:ln>
        </p:spPr>
        <p:txBody>
          <a:bodyPr lIns="91425" tIns="91425" rIns="91425" bIns="91425" anchor="t" anchorCtr="0">
            <a:noAutofit/>
          </a:bodyPr>
          <a:lstStyle/>
          <a:p>
            <a:pPr lvl="0" rtl="0">
              <a:spcBef>
                <a:spcPts val="0"/>
              </a:spcBef>
              <a:buNone/>
            </a:pPr>
            <a:r>
              <a:rPr lang="en" sz="1000"/>
              <a:t>home</a:t>
            </a:r>
          </a:p>
        </p:txBody>
      </p:sp>
      <p:sp>
        <p:nvSpPr>
          <p:cNvPr id="98" name="Shape 98" descr="Have a blast watching the explosive examples Bill Nye uses to explain how  everything is made ..." title="Bill Nye the Science Guy®: Chemical Reactions ...">
            <a:hlinkClick r:id="rId3"/>
          </p:cNvPr>
          <p:cNvSpPr/>
          <p:nvPr/>
        </p:nvSpPr>
        <p:spPr>
          <a:xfrm>
            <a:off x="4298550" y="842625"/>
            <a:ext cx="4298700" cy="3224025"/>
          </a:xfrm>
          <a:prstGeom prst="rect">
            <a:avLst/>
          </a:prstGeom>
          <a:blipFill>
            <a:blip r:embed="rId4">
              <a:alphaModFix/>
            </a:blip>
            <a:stretch>
              <a:fillRect/>
            </a:stretch>
          </a:blipFill>
          <a:ln>
            <a:noFill/>
          </a:ln>
        </p:spPr>
      </p:sp>
      <p:sp>
        <p:nvSpPr>
          <p:cNvPr id="99" name="Shape 99"/>
          <p:cNvSpPr txBox="1"/>
          <p:nvPr/>
        </p:nvSpPr>
        <p:spPr>
          <a:xfrm>
            <a:off x="681225" y="1082050"/>
            <a:ext cx="3541800" cy="844199"/>
          </a:xfrm>
          <a:prstGeom prst="rect">
            <a:avLst/>
          </a:prstGeom>
          <a:noFill/>
          <a:ln>
            <a:noFill/>
          </a:ln>
        </p:spPr>
        <p:txBody>
          <a:bodyPr lIns="91425" tIns="91425" rIns="91425" bIns="91425" anchor="t" anchorCtr="0">
            <a:noAutofit/>
          </a:bodyPr>
          <a:lstStyle/>
          <a:p>
            <a:pPr lvl="0">
              <a:spcBef>
                <a:spcPts val="0"/>
              </a:spcBef>
              <a:buNone/>
            </a:pPr>
            <a:r>
              <a:rPr lang="en" sz="1200"/>
              <a:t>    As the last slide said, in a chemical change the substances involved (the reactants) are changed into something entirely new after the reaction with completely new properties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10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p:nvPr/>
        </p:nvSpPr>
        <p:spPr>
          <a:xfrm>
            <a:off x="1081800" y="295900"/>
            <a:ext cx="5776200" cy="692400"/>
          </a:xfrm>
          <a:prstGeom prst="rect">
            <a:avLst/>
          </a:prstGeom>
          <a:noFill/>
          <a:ln>
            <a:noFill/>
          </a:ln>
        </p:spPr>
        <p:txBody>
          <a:bodyPr lIns="91425" tIns="91425" rIns="91425" bIns="91425" anchor="t" anchorCtr="0">
            <a:noAutofit/>
          </a:bodyPr>
          <a:lstStyle/>
          <a:p>
            <a:pPr lvl="0" rtl="0">
              <a:spcBef>
                <a:spcPts val="0"/>
              </a:spcBef>
              <a:buNone/>
            </a:pPr>
            <a:r>
              <a:rPr lang="en" sz="1200"/>
              <a:t>Watch these videos to see some pretty extreme chemical changes. Think about what their properties were before the reaction, what happened during the reaction, and how their properties were different afterward.</a:t>
            </a:r>
          </a:p>
        </p:txBody>
      </p:sp>
      <p:sp>
        <p:nvSpPr>
          <p:cNvPr id="105" name="Shape 105"/>
          <p:cNvSpPr/>
          <p:nvPr/>
        </p:nvSpPr>
        <p:spPr>
          <a:xfrm>
            <a:off x="8085825" y="4470925"/>
            <a:ext cx="832199" cy="582599"/>
          </a:xfrm>
          <a:prstGeom prst="rightArrow">
            <a:avLst>
              <a:gd name="adj1" fmla="val 50000"/>
              <a:gd name="adj2" fmla="val 50000"/>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6" name="Shape 106"/>
          <p:cNvSpPr/>
          <p:nvPr/>
        </p:nvSpPr>
        <p:spPr>
          <a:xfrm rot="10800000">
            <a:off x="475775" y="4470925"/>
            <a:ext cx="832199" cy="582599"/>
          </a:xfrm>
          <a:prstGeom prst="rightArrow">
            <a:avLst>
              <a:gd name="adj1" fmla="val 50000"/>
              <a:gd name="adj2" fmla="val 50000"/>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7" name="Shape 107"/>
          <p:cNvSpPr/>
          <p:nvPr/>
        </p:nvSpPr>
        <p:spPr>
          <a:xfrm rot="-5398229">
            <a:off x="4280849" y="4353725"/>
            <a:ext cx="582300" cy="697800"/>
          </a:xfrm>
          <a:prstGeom prst="homePlate">
            <a:avLst>
              <a:gd name="adj" fmla="val 50000"/>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1000"/>
          </a:p>
        </p:txBody>
      </p:sp>
      <p:sp>
        <p:nvSpPr>
          <p:cNvPr id="108" name="Shape 108"/>
          <p:cNvSpPr txBox="1"/>
          <p:nvPr/>
        </p:nvSpPr>
        <p:spPr>
          <a:xfrm>
            <a:off x="681225" y="4583875"/>
            <a:ext cx="484200" cy="267599"/>
          </a:xfrm>
          <a:prstGeom prst="rect">
            <a:avLst/>
          </a:prstGeom>
          <a:noFill/>
          <a:ln>
            <a:noFill/>
          </a:ln>
        </p:spPr>
        <p:txBody>
          <a:bodyPr lIns="91425" tIns="91425" rIns="91425" bIns="91425" anchor="t" anchorCtr="0">
            <a:noAutofit/>
          </a:bodyPr>
          <a:lstStyle/>
          <a:p>
            <a:pPr lvl="0" rtl="0">
              <a:spcBef>
                <a:spcPts val="0"/>
              </a:spcBef>
              <a:buNone/>
            </a:pPr>
            <a:r>
              <a:rPr lang="en" sz="1000"/>
              <a:t>back</a:t>
            </a:r>
          </a:p>
        </p:txBody>
      </p:sp>
      <p:sp>
        <p:nvSpPr>
          <p:cNvPr id="109" name="Shape 109"/>
          <p:cNvSpPr txBox="1"/>
          <p:nvPr/>
        </p:nvSpPr>
        <p:spPr>
          <a:xfrm>
            <a:off x="8311800" y="4560025"/>
            <a:ext cx="484200" cy="291299"/>
          </a:xfrm>
          <a:prstGeom prst="rect">
            <a:avLst/>
          </a:prstGeom>
          <a:noFill/>
          <a:ln>
            <a:noFill/>
          </a:ln>
        </p:spPr>
        <p:txBody>
          <a:bodyPr lIns="91425" tIns="91425" rIns="91425" bIns="91425" anchor="t" anchorCtr="0">
            <a:noAutofit/>
          </a:bodyPr>
          <a:lstStyle/>
          <a:p>
            <a:pPr lvl="0" rtl="0">
              <a:spcBef>
                <a:spcPts val="0"/>
              </a:spcBef>
              <a:buNone/>
            </a:pPr>
            <a:r>
              <a:rPr lang="en" sz="1000"/>
              <a:t>next</a:t>
            </a:r>
          </a:p>
        </p:txBody>
      </p:sp>
      <p:sp>
        <p:nvSpPr>
          <p:cNvPr id="110" name="Shape 110"/>
          <p:cNvSpPr txBox="1"/>
          <p:nvPr/>
        </p:nvSpPr>
        <p:spPr>
          <a:xfrm>
            <a:off x="4298550" y="4560025"/>
            <a:ext cx="609599" cy="291299"/>
          </a:xfrm>
          <a:prstGeom prst="rect">
            <a:avLst/>
          </a:prstGeom>
          <a:noFill/>
          <a:ln>
            <a:noFill/>
          </a:ln>
        </p:spPr>
        <p:txBody>
          <a:bodyPr lIns="91425" tIns="91425" rIns="91425" bIns="91425" anchor="t" anchorCtr="0">
            <a:noAutofit/>
          </a:bodyPr>
          <a:lstStyle/>
          <a:p>
            <a:pPr lvl="0" rtl="0">
              <a:spcBef>
                <a:spcPts val="0"/>
              </a:spcBef>
              <a:buNone/>
            </a:pPr>
            <a:r>
              <a:rPr lang="en" sz="1000"/>
              <a:t>home</a:t>
            </a:r>
          </a:p>
        </p:txBody>
      </p:sp>
      <p:sp>
        <p:nvSpPr>
          <p:cNvPr id="111" name="Shape 111" descr="Music: Kevin MacLeod Once used as solid rocket fuel, because the reaction  requires no oxygen ..." title="Indoor Solid Rocket Fuel Ignition - YouTube">
            <a:hlinkClick r:id="rId3"/>
          </p:cNvPr>
          <p:cNvSpPr/>
          <p:nvPr/>
        </p:nvSpPr>
        <p:spPr>
          <a:xfrm>
            <a:off x="4600025" y="1080637"/>
            <a:ext cx="4317999" cy="3238499"/>
          </a:xfrm>
          <a:prstGeom prst="rect">
            <a:avLst/>
          </a:prstGeom>
          <a:blipFill>
            <a:blip r:embed="rId4">
              <a:alphaModFix/>
            </a:blip>
            <a:stretch>
              <a:fillRect/>
            </a:stretch>
          </a:blipFill>
          <a:ln>
            <a:noFill/>
          </a:ln>
        </p:spPr>
      </p:sp>
      <p:sp>
        <p:nvSpPr>
          <p:cNvPr id="112" name="Shape 112" descr="This demonstration will open your eyes to the amount of energy stored in these  little candies." title="Energy Of Candy M&amp;amp;Ms vs. Gummi Bears - YouTube">
            <a:hlinkClick r:id="rId5"/>
          </p:cNvPr>
          <p:cNvSpPr/>
          <p:nvPr/>
        </p:nvSpPr>
        <p:spPr>
          <a:xfrm>
            <a:off x="237725" y="1116362"/>
            <a:ext cx="4222724" cy="3167049"/>
          </a:xfrm>
          <a:prstGeom prst="rect">
            <a:avLst/>
          </a:prstGeom>
          <a:blipFill>
            <a:blip r:embed="rId6">
              <a:alphaModFix/>
            </a:blip>
            <a:stretch>
              <a:fillRect/>
            </a:stretch>
          </a:blip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fade">
                                      <p:cBhvr>
                                        <p:cTn id="7" dur="10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p:nvPr/>
        </p:nvSpPr>
        <p:spPr>
          <a:xfrm>
            <a:off x="967675" y="214050"/>
            <a:ext cx="7499700" cy="677699"/>
          </a:xfrm>
          <a:prstGeom prst="rect">
            <a:avLst/>
          </a:prstGeom>
          <a:noFill/>
          <a:ln>
            <a:noFill/>
          </a:ln>
        </p:spPr>
        <p:txBody>
          <a:bodyPr lIns="91425" tIns="91425" rIns="91425" bIns="91425" anchor="t" anchorCtr="0">
            <a:noAutofit/>
          </a:bodyPr>
          <a:lstStyle/>
          <a:p>
            <a:pPr lvl="0" rtl="0">
              <a:spcBef>
                <a:spcPts val="0"/>
              </a:spcBef>
              <a:buNone/>
            </a:pPr>
            <a:r>
              <a:rPr lang="en" sz="1200"/>
              <a:t>Certain verbs are more closely related to one form of change or the other. You can use those clues along with what you’ve already learned to help figure out which type of change you are observing.</a:t>
            </a:r>
          </a:p>
        </p:txBody>
      </p:sp>
      <p:sp>
        <p:nvSpPr>
          <p:cNvPr id="118" name="Shape 118"/>
          <p:cNvSpPr/>
          <p:nvPr/>
        </p:nvSpPr>
        <p:spPr>
          <a:xfrm>
            <a:off x="8085825" y="4470925"/>
            <a:ext cx="832199" cy="582599"/>
          </a:xfrm>
          <a:prstGeom prst="rightArrow">
            <a:avLst>
              <a:gd name="adj1" fmla="val 50000"/>
              <a:gd name="adj2" fmla="val 50000"/>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9" name="Shape 119"/>
          <p:cNvSpPr/>
          <p:nvPr/>
        </p:nvSpPr>
        <p:spPr>
          <a:xfrm rot="10800000">
            <a:off x="475775" y="4470925"/>
            <a:ext cx="832199" cy="582599"/>
          </a:xfrm>
          <a:prstGeom prst="rightArrow">
            <a:avLst>
              <a:gd name="adj1" fmla="val 50000"/>
              <a:gd name="adj2" fmla="val 50000"/>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0" name="Shape 120"/>
          <p:cNvSpPr/>
          <p:nvPr/>
        </p:nvSpPr>
        <p:spPr>
          <a:xfrm rot="-5398229">
            <a:off x="4280849" y="4353725"/>
            <a:ext cx="582300" cy="697800"/>
          </a:xfrm>
          <a:prstGeom prst="homePlate">
            <a:avLst>
              <a:gd name="adj" fmla="val 50000"/>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1000"/>
          </a:p>
        </p:txBody>
      </p:sp>
      <p:sp>
        <p:nvSpPr>
          <p:cNvPr id="121" name="Shape 121"/>
          <p:cNvSpPr txBox="1"/>
          <p:nvPr/>
        </p:nvSpPr>
        <p:spPr>
          <a:xfrm>
            <a:off x="681225" y="4583875"/>
            <a:ext cx="472199" cy="291299"/>
          </a:xfrm>
          <a:prstGeom prst="rect">
            <a:avLst/>
          </a:prstGeom>
          <a:noFill/>
          <a:ln>
            <a:noFill/>
          </a:ln>
        </p:spPr>
        <p:txBody>
          <a:bodyPr lIns="91425" tIns="91425" rIns="91425" bIns="91425" anchor="t" anchorCtr="0">
            <a:noAutofit/>
          </a:bodyPr>
          <a:lstStyle/>
          <a:p>
            <a:pPr lvl="0" rtl="0">
              <a:spcBef>
                <a:spcPts val="0"/>
              </a:spcBef>
              <a:buNone/>
            </a:pPr>
            <a:r>
              <a:rPr lang="en" sz="1000"/>
              <a:t>back</a:t>
            </a:r>
          </a:p>
        </p:txBody>
      </p:sp>
      <p:sp>
        <p:nvSpPr>
          <p:cNvPr id="122" name="Shape 122"/>
          <p:cNvSpPr txBox="1"/>
          <p:nvPr/>
        </p:nvSpPr>
        <p:spPr>
          <a:xfrm>
            <a:off x="8311800" y="4560025"/>
            <a:ext cx="472199" cy="291299"/>
          </a:xfrm>
          <a:prstGeom prst="rect">
            <a:avLst/>
          </a:prstGeom>
          <a:noFill/>
          <a:ln>
            <a:noFill/>
          </a:ln>
        </p:spPr>
        <p:txBody>
          <a:bodyPr lIns="91425" tIns="91425" rIns="91425" bIns="91425" anchor="t" anchorCtr="0">
            <a:noAutofit/>
          </a:bodyPr>
          <a:lstStyle/>
          <a:p>
            <a:pPr lvl="0" rtl="0">
              <a:spcBef>
                <a:spcPts val="0"/>
              </a:spcBef>
              <a:buNone/>
            </a:pPr>
            <a:r>
              <a:rPr lang="en" sz="1000"/>
              <a:t>next</a:t>
            </a:r>
          </a:p>
        </p:txBody>
      </p:sp>
      <p:sp>
        <p:nvSpPr>
          <p:cNvPr id="123" name="Shape 123"/>
          <p:cNvSpPr txBox="1"/>
          <p:nvPr/>
        </p:nvSpPr>
        <p:spPr>
          <a:xfrm>
            <a:off x="4298550" y="4560025"/>
            <a:ext cx="603599" cy="291299"/>
          </a:xfrm>
          <a:prstGeom prst="rect">
            <a:avLst/>
          </a:prstGeom>
          <a:noFill/>
          <a:ln>
            <a:noFill/>
          </a:ln>
        </p:spPr>
        <p:txBody>
          <a:bodyPr lIns="91425" tIns="91425" rIns="91425" bIns="91425" anchor="t" anchorCtr="0">
            <a:noAutofit/>
          </a:bodyPr>
          <a:lstStyle/>
          <a:p>
            <a:pPr lvl="0" rtl="0">
              <a:spcBef>
                <a:spcPts val="0"/>
              </a:spcBef>
              <a:buNone/>
            </a:pPr>
            <a:r>
              <a:rPr lang="en" sz="1000"/>
              <a:t>home</a:t>
            </a:r>
          </a:p>
        </p:txBody>
      </p:sp>
      <p:pic>
        <p:nvPicPr>
          <p:cNvPr id="124" name="Shape 124" descr="data:image/png;base64,iVBORw0KGgoAAAANSUhEUgAAAlkAAAJZCAYAAACa+CBHAAAgAElEQVR4nOy9fVBUebrnOf+5obsaV0djNUIjNEYjdA3XMHQHt7RGxnKrDNdyXdvRdS3DcBjbJWwHp7S8XPVaXhyVCzZcpLg0tGYDo9DgRUCRRposyYaUl8qishEFCrzJBcrkisJA5jl58uTJ7/7xu79DvpyTLwiWyvOJOBHdkuQLlXnye57n+3yffwWCIAiCIAhi0vlXP/cTIAiCIAiC+BAhkUUQBEEQBDEFkMgiCIIgCIKYAkhkEQRBEARBTAEksgiCIAiCIKYAElkEQRAEQRBTAIksgiAIgiCIKYBEFkEQBEEQxBRAIosgCIIgCGIKIJFFEARBEAQxBZDIIgiCIAiCmAJIZBEEQRAEQUwBJLIIgiAIgiCmABJZBEEQBEEQUwCJLIIgCIIgiClg0kWWa8w12XdJEARBEATx3jGpIuv54+e4ceAGFI8ymXdLEARBEATx3jEpIkvxKDAbzMj4LANmgxnPHz+fjLslCIIgCIJ4a9jtXtQaPZBloLhEfuP7eyOR1WHsgK3ZhhsHbiA5JhnWcitq02qR8lEKBrsG3/jJEQRBEARBvE2SLknI/MaNrGz3G9/XG4ms+tx6pMWmob2qHY35jbj28TUUxhfixbMXGGgbeOMnRxAEQRAEMdXIMlD5wIPjJ1yoqvIgJ1fG9cyfWWTJkoz63HrUpNYg47MMWEosb/yECIIgCIIgphJZBm4Xyqh+6EFTk4LyCg9OnZaQkyvDYlFQZ/Kg+qHnjR/njT1ZA20DSItNw2DXILrru1EQVwBTtumNnxhBEARBEMRU8KRdwbF4FxJOSqg1ehB31IXLVyUMj3gn9XEmxfjedr8NP/7pR5R+VYqa1BqYsk0YHRydjLsmCIIgCIKYdLKy3TiTKOH/+r9dyC+QJ11gAZMY4WA2mPG67zUcQw5YSiywlFjIl0UQBEEQxDtJd4+C3XtEjDkmX1xxJk1kKR4Fz/74DLIkw2wwI3dfLmpSayAJ0mQ9BEEQBEEQxHvDpIaRDrQNIOvzLDTfasaLZy9w65e3SGQRBEEQBDEtmfS1Ot313QCAvh/6cOPADVRdrsLLnpeT/TAEQRAEQRDvNFOyIPp132vc+uUttBS1oDatFm3320Le3mabun4oQRAEQRDEz8GUiKwXz16g+VYzZElGe1V7yF2GcUddmDPXgf5+baHVa+mFMCxMxdMkCIIgCGIakJMrY8FCJzbECKg1vnn+VaRMicgCgJc9L0P6sex2L1JS3Vi02IkZMx3Yf8AVdBthRMB3v/8Or/teT9XTJAiCIAjiPabO5PETTqLo/3Oe5D484sXOXSJmzXago1O/+DOZTJnI0qP6oQf7D7gwa7YDM2b6H2np/hH2f773Zzz5w5O3/RQJgiAIgniHqXzgwZ/bFJw9L+HUVxIslnHRlF/gvxLnwkUJO3exqIbYrSKOxbsgv/nu54iYMpFls3lht4+3AMsrPNgQI2DGTAfmzGWVK17FWrLUiWPxLlQ+8C/hWcuteFbzbKqeIkEQBEEQ7xkNZg9+lyfjwkUJaelu/F2GG01N/pWpFSuZrsjKduN2oYwZMx1YtVrAqdPjHbbA35kKpkRkyTKwZq2AJUudOHVa8hNXaeluDA15sXefiBkzHVizVvATYxxhREDTrSYM9w9PxVMkCIIgCOI9oqlJQVq6G/fue5BwUsLfZbhRZ/JohomuWStg1mwHunsUjDm8WLee/X/ftuKp01JQa3GymbJKVvVDj9oGnDffiZ27mKg6Fu/C2fMSZsx0YN16bYEFAD/W/YgnD6hVSBAEQRDTGbvdi6xsN2r+6EHSJQn/OUFC5QMPhoa09UNTk4LNW5io2hAjYMzhRUengmXLnZgz14H8AtYrPHjINSWrdHyZUk9Wwkkmpnh57vARlyq89CpYnI4/dqAxvzHkZCLHUmKJ6HYEQRAEQbwf2GxelN6VkZcvM+/VaQmXr0q6a3C6exTcLpTxcsgLWWberBkzHYjdyvxYdrsX2z4VVR1y5apb834mkykVWcMjXhw/wXqi+QUy1qxlbcNly50hBdar3lewllvRa+kN+xgDbQNIi02D2WCezKdOEARBEMRbpL/fq+ZmVj/04HqmG39zSUJOroysbHdI3fCkXcG8+cznvWixEw1m1ha8nulWhVadyYO0dDcsFuXDmS5salL8JgjnzXfCah1/cU/aFWzfIaolO8WjwFpuRXVydcj7HR0cRWVSJbJ3Z6PX0ouKcxV48ezFlL4WgiAIgiAmlzEHE1fFJTJK78o4dVrC9Uw3ki5JaG5WUP0wfK7V3n1MRFU+8GDJUifmzR8XWhcusq7axk0CNm56u7mbbyXC4T//S9twxkwHUn/tX57jKnPNWsHPgKYXQNpd343KpEqkxabh3tf3UJlUiZc9L9F8qxmvbK+m8mUQBEEQBDHJdPcwD1XpXRk7d4koLJKRcFKC8VsPnrRHVnHauIl1yiofeFTf94KF40IrK9uN7TvEoBSDqeatiKyhIS+WLXdiwUKnmk1hs41PGG7eIqCjU4nI5a94FBTGF+JpzVO87HmJrrouSIIEx5Bjal8EQRAEQRBTAhdH+w+4cO3XbgyPeDHm8IbMs3rSriDpkoTyCg8sFgV794m4aZCxeYuA6ocezJnLumfFJfJbF1ectxZGWvnAg527RMgy+98LFrJyXlq6G7LMerErVjoj6pOODo4id18uHn3zCABga7ahML5wql8CQRAEQRBTwJjDi4ST+ltiArFaFRw85MKp05KaXACwgbudu1jFptbowbz5Tuze8/YrWJy3nvje3aOoY5XdPeOCiv+hFiwMbYrnPH/8HN//w/eqH8uUbYK13DqVT50gCIIgiHeA/QdcyMllZa7de0TVcpSSyixIZ89LKL0rI+5o8Mq+t8lbF1n5BTJWrRbUEcz+fi927xkPJn30iI1gckQRuuXC6uRqVF2uQlliGXotvbCWW+EaC/8HHR0cRfOtZrzseTkpr4kgCIIgiKnnSbuC4REv9h9wYd16AQknJTWiAQBGRsZjGgKLOT8Hb11k2e1erFkroMHMQsUWLHRi1mwHziSOJ6+uWy9g26ci4o66sHOXqBs4JgwLSP8kHS+evYAsySj9qhR3vrwTMjOr74c+GL4woL2qHbVptVPxEgmCIAiCmGTS0t1YsZL5u//+N261++UbKHrhIms5vq2IhnC8dZEFMNM7r16tWy+o+4NsNq+aDD9jpgMJJ6WwSxxf9rzEPzb9IwriCtB2vw3tVe0Y7BoEADTfasbrvtfqbR1DDuT8Igejg6NoLW1FS1HLlL1GgiAIgiCio8HsQX6B7LfwGWDp7Lv3iDh4iIWap6S61YBz34XPe/dN8Z6cKPlZRBbAFkb7tg2zst2YN59VtRJOSsjKdqv9Vj1ePHuBinMVyPo8C23329BS1ILihGKIYyLqc+uRdzgPfT/0qbd/WvMUxgyj+v9bS1vV2IdeS29ErUaCIAiCICaftHRWndq5S8S8+U4cPsK+k0vvymrxJb+AZWlxKxHfLLN5C2sdnkmM3Dz/NvjZRNaTdgU5uTLGHONVrRUrnWpVy2pVwq7eUTwKqpOrMTo4iqrLVajPrUfvd70oiCvQXLXzsucl8g7nwZRtQtv9NjTmN8KYYYQkSCiML/SrehEEQRAE8ebwrKpQyDKwYCETVsMjXjW9valJUdPf5813YsnS4OG46ocexB114cJF/ZU7Pxc/m8ji8CTWuKMuvz9O0iVJNcNH8kcb7BrEnS/voDC+ED89/QmN+Y3oMHZo3rbD2IHW0lYUxBVg5KcRFMYXRrTChyAIgiCIyGlqYokCfClzKGbMdOD4CVa9WrdeCPJbNZhZJEO4Asy7xM8uss6el7B5i6AuauzoVNTJgN17RPT3eyPekm3MMOKV7RXyDueh7X4bTNkmzdvJkoyWohY0/bcm3Pv6HgrjC2E2mDHQNjBpr4sgCIIgpjOiCHVn8azZjrAVrSVLnVi23AlRZL+r9d3fYGYho+vWC7BalSDv1rvGzy6yxhxeXM9040m7guISGfPms8kBrnptNi+WLHVG/Ic0G8wQhgU8f/wclUmVkATt/qziUdB6txWVSZWoTauF4lFgzDCivap90l4bQRAEQUxX/jJR8ttdvHGTgLo6faHFO1hJl7S/t2WZHTcNsroLubzi5wkZjZSfXWRxnrSzkuLGTYK6hVuW/UNK+b+HosPYgarLVTBmGPGj6UfUptXCUmLRvb0sySj6VRHMBjOMGUZUnKsgAzxBEARBRIDeSrvKBx4/gcWPdev1LUB2u1cdgNNaCr19h4iUVDesVsVvAfS7zDsjsvILZKxY6VT/+B2dbGEkDxSzWpWI24YjP42g9KtSVCZVoj63Ho++eQTFo6AmtUa3slWfW48Xz17QDkSCIAiCiABhWEDW51mwNduCfpZ0ScKixU7sP+DCnLn+Qouv2NPiduF4lSpwFc7xEy6sWi2gv9+rDsm967wzIstu92JDjIDyCg9OnZYwZy7r4SZdGs/KOhbvimg8c3RwFGaDGTcO3IBjyIEXz16gOKEY7VXtukGlkiBh5KeRyXxJBEEQBPHB8vzxc1Scq0BZYpnmz3nAeEenonqz+MEN7lrwDtas2Q6cOi2hv98LUQS2fSpiwULnVLyUKeOdEVkAM7kdP+FSMy984/BL78pYstSp7iQKx0DbAL4r/g6N+Y0wfGHwy8uKFP4fliAIgiAIRq+lF3e+vAPHkAOyJCN7d7Zul4hj/NaD/32Tv9BK/lu35m1lGTgT4Ofix8FDweJMEiS4xlxhn8PPwTslsgAWUrpk6Xjb0GpVsH2HqJYP9+4TcfyES3fVji+VSZWoSa3BP33/T7hx4AYqzlVELLbsdi+WLWeZHPkFctjkeYIgCIL4kHj0zSN1gwrHNeZCTWoNDF8YkLkjE9313WgpaoG13Br2/vhkoK9oKr2r/+VaZ/Lg4CEXVqx0YsVKJ06dDs7B6qrrwp0v76Axv/GdTAh450SWzebFxSS2PTst3Y1Zs8d7uDabVw0s45EPoRCGBbxof4Fbv7yF0cFRdBg7QprgOfUNHuzYKfq9EfbuE1FrjMxkN9A2QOZ5giAI4r3lxbMXSI5JRu6+XNWr3F3fjVu/vKXepu1+G9I/SUdlUiWKE4ojut/s37jxF/96/Lt1xUoniksmXsUQhgU0325Gw82Gd/J7950TWQCrXnFx5RvnAIz3am8aIvuP0vdDH9qr2mHKNqHiXAVePHsRdmchf4zAI9JxUUuJRdMISBAEQRDvA7IkQxgWcOPADRTEFUAYFlAQVxD0/Tk6OIrihGKkfJQCYViI6L55CDk/NvxbAX+ontik4EDbANr/0B5UcXtXeCdFFsD6sQsWOtVN2sMjXuw/wPxay5Y7cfwEKyFGEuvQXd+NnoYeWEosuHHgBiqTKtWdhVrIMrAhRtAUWrNmO0LuVGy734bXfa/x6JtH72R/mCAIgiC0UDwKGvMbkbsvF4XxhZAECa/7XiP9k3SUJZbB1mxDe1U7RgdHIUsyJEFSh8nqc+vDFjBSUt3YvkPE4SMutZDCj2XLg9flRELnt51oKWzBj3/6cUKveap5Z0WWKALXM91oalJQelfGsuVOtW035mAp8DNmOnA9M3zbUBIkGL4wqEa90q9K8fzx85C/w0PR9I4LF/UFVK+lF/1/7kdjfmNIMUcQBEEQb4twg1zWciscQw4YvjD4Vaa667uRHJOMW7+8hbzDebhx4AbSP0lHY34jWktbAbC8rMqkSt37bjD752bxQbZIM7T0aMxvDBk8/nPzzoosYHznEW/V8b6tLEOtakUaRtb3Qx96Lb3IO5wHs8Ec9vZ8tc9EhdbITyN4/LvHePTNI4z8NKIbHUEQBEEQU013jxKy+/O67zVuHLgBxaPgZc9LvO577ffzxvxGJMck49E3jwCwNXZZn2dhoG0AL3te4trH1/C05qnu48duHf9O5UGjFosS1DXa9ql+hlYgL569wNOap2GLJj8n77TIAljbcM5chxo8ZrN5sXOXqFa1osFsMEcksH6d7sbsvwgtsHjrMPWafiVNEiQ8++MzPP7dY3xX9B0FnRIEQRA/Gw1mDzZv0a4WDbQNqNWqlqIWtN1vQ31uPcwGsyq4atNqkfJRCppvNaPX0qv+rizJ6DB2hKwmrVg5XrnyFVFjDq+fAJsx04H9B8Ib2K3lVnT/qRuWOxa87HkZxV/h7fLOiyxRZCGkAEuFnzffqQaZ8TfKTQObRJwMSu/KmoJq4yZBt7pVZ9KvpkmChJaiFljuWGAts76zJU2CIAjiw6fB7MHuPaKm0CpLLENyTHLQkfJRCkzZJgBAQVwBMndkRm2F8RVZgWntYw4v1q33r2idOh36u9JabkV1cjUa8xvfyalCzjsvsjjFJbI67ukrasYcXhw+4lKF15vkWZXelYPMeLx3bLez+Ii4o66gn69aLYTtdT+teYrvfv8dviv6DqODoxN/kgRBEAQRJXUmVsWqfOBB6V0ZsVtFPGkPtrH0WnrRdr/N77jz5R0kxyTjle0Vqi5XBbUSI4FbfHhLMBCbzRvk00pJDV88eRezsXx5b0TW7UKW+J6TK6uCprhk3BC/aLETu/eIEe83DKTB7NEUWPPmO2GxjL8Rh0e8WLQ42LAXSSXtxbMXMGWb0Fraitd9ryEMC+TVIgiCIKaclFQ3rme6sWw5i0U68P+61Ol9LWRJhjHDiJc9LyFLMjI+y/BrEerR3++FzeYNCgzPL/DvEmnFMD1pV9RuVaDQEkX4bYF5X3hvRBYA5P5WxqX/6kZ//3gPd87c8f2Ge/eJUfu0ACawAv/D8kMrJO3s+eDJw0gfd3RwFNZyKx7/7rE6lUEQBEEQk40sAzm5MuKOutDdo+DseQkNZg/2H3DBag0tWCwlFiTHJMOYYYRjyIHMHZkh7S7Gbz34j//Jhf9h1njG5bH/z6Wa3IeGvFiwcPx7ds5ch+ZzqDUGFzwWLHRizlxW9NCqvr3LvFciy2ZjVSQuiDZvEVQlbrezn3H/VqRoKWd+6KXKa+1UWrEy8qWVjiEHvv+H76mKRRAEQUwZaelu7Nwlos7kwbr1Am7clHH8hCuiPCqej1WfW4+CuAJ0GDt0b6tnteFH3FFm5blp8K9mrVotaD6XwLBSX+vO+1bNeq9EFgBkZbtVUxz3XzWYPaqpLpQJPZCOTkUzq2PGTAcOH9EXa1q+rDVrI0u6JQiCIIipZMzhxU2DjKYmBadOS7hwkVWw4o5GV4QY+WkET2uehvRgDY+Me6lycmUMj3hxPdMdZKvZf4AJLb6L2Pe7M1BoiSLU+0y6JOHseQlp6e6Idha/a7x3IgtgGVYWiwJZZq27WbNZ6TFUEnsgWiY7fmzeEtrI7jslwY/tO6JvUxIEQRDEZJFwki1Qvp7pRuUDD46fcOF3eTJ27hIjikWYCLcLZdUX7Yvd7g0SVLFbRdgHgyMb1q0XgvK7tn0qYs5cR9ihsned91JkiSL8FLFv2zAS7HYv1qzVXpsTLtq/+qFH8/eijZC4XSjjpkGesFGfIAiCIDh2uxeld2UcPuJC83cebNzE8rAOHnKhwex5o8n7UPhuRwl8DFkO3gUcd9SlmY21YKETNw0yxhxe1Jk8mDPXgd173nOFhfdUZAFsyoDHNkQjVGQZQf9xfScJw5kB9+4L/t05cx1Ri6XrmW7cNMhRebkIgiAIwhde6Um6JOG/3ZKRkurGtk9FmP7kwfYdIs6en9psRl//lN6au0ChVfnAgzGH1y/WQct/1d///hch3luRBbBW4c5dol/EQjgSTurvJCyvCO3nqnygXcU6kxj8Jq41epBfIOuKtu07RJxJlLB9h6h5lfGkXdGcbCQIgiAIzvYdzNielc1M7mMOr2p4j6bDM1F4hiUXRnq7B3meJW8tcn9VrdET1Fnau087w+t95L0WWdGS81sZ/+McbYF1WWeSkGO1Kvh4S3CL8d/9exHPnvm/GQKFXKAIGx7xqr4ygFXWNm8RkJLqVo37FouCpEuUDk8QBEHoI8vA5i0CcnJlVD7wYNunIgqL5LBBnmMO76S0EH/8UfEzuSf8FwmKhj7q6lLUlXiBFhtZZoNodSbPWxGGb5NpI7JCRTWEmiTk6JU1A6tfHZ2K5u18q1JxR13YuYvVePv7vbhwUcLDGg+uXGVhccdPuBC7VURegYwn7Qr5tgiCIKYRFosS0aS8xaLgwkUJT5+yC/fSuzKqH7JE91DY7WyNzYWLkV3INzUp2OxTZFizVkB+gayKtEAbjd4Q2pN2BXPmTq9hsQ9OZGmNeDY16Uc1xG4Vw04vXM90RyzOAlNt+XH8hP9tuXDKyZWRXyCj1uhB5QMPvvxKQsJJCXFHXSgsYj/bu09ETi4zyvPbRTuKSxAEQby72O0sJb3ingd79zEbSTj4hXlOrow/tylYs1YI+3tWq//3YThbSqCfyvdYtZo9ns3mVcUT9ynrPQ9+f7NmR+9lfh/5oEQWX41zLN6llh3Pnpd0K1grVoaeJAT0RdOGGO1N5uUV2r6tcKVbWWa9bfugFympbuw/4MKZRJZtknLNjTOJEopLWHJvg9mDY/EuWCxKRB9EgiAI4t1CluG3KPnwERf+NtWNK1fd+HObgoST+lUmi0VBTq6M/gEF1zPdSEtn3xmBi5cDyS+Q8b+u87e9LFvuRF6BttBqMHvUobDqhx4Ul8jYEOP/+/PmO9Fg9iAt3a3574HY7V71NnoFjqmahPw5+GBEVqjVOFpHJPH8eim2ixY71UyPQNO91jbxZcudUSt2m42Nsebkyrh1W0ZxCdvZuP8AE1mpv3bj4CEXki4x8XX8ROg9VARBEMS7ARcsWdluWK1MUP1DqYzr37iRkupG+1NFN9m88oEHu/eIuHLVjditIsorWLcj3ODWTYN+Knvgjl4O91CdOu0v+FJS3X73NWeuA6V35aCql57Q4t+jejQ1KVHlXr7LfBAiS29ps94xazYbIQ3F9Uy35hty1mwHao3sd5uaFMyazapavm9wnnh7LN41aSm1VquCoSEvEk5K2LtPxB/+wKZJjp9gFa/KBx4yyhMEQbzDjDm82L2HtQK37xBxu1CG3c66F8fiXbh8VQp5Qf6kXUF7u4JtnzILSVa2GxtiQodnA/77dufMdeDCRQkbN40XA/YfcGl2ZlatZrfRsqfUmfwLG7Nms12EgUJrzlwHbheOCybuWw7nyTp4yBVWOL4PfBAiC2AiRCuJPdrWnSgCx0/oZ3fk+5RVbTav35ts3Xo24RFtQq3VysyL23eI2LmLXaEEpt/6MjziRW+vF/kFMu78g4x16wUUl8hhhSNBEATx82KxKNh/wIXrmW7s3iOqcT9NTUrINln1Qw9OnZawe4+I3n9SsG69oBkf5IsoMrHi24Xx7eBUPwx9cb5sOft+W7LUqfm9FthB2hAj+G1i8f3u3LyFGe3XrRcwa7a+Z6vnuYIziRL+NpXZZN73rKwPRmQBrNerFzTqe2RluzXfzHUmT1C/OZw401oWvWChM6IAOJvNqxluysus4SZEOP39XnR0kj+LIAjifaCjk4mkygce3QBP3wvtmwYZF5MkXLnqVqfTs3/jDukpHhoK/j7Ueyw9tn0qhv3dQKHFRZvVqmh+Hy9Z6tStUNWZPMjMcqt+5A+BD0pkAawc65vFoXesWOnE9Uw3bheyPrJv6VTrCOxJc3wD1nzLpuEE0k2DrOkh276DVbJWrQ6t9gmCIIj3l45ORdcXnJXNjOzdPWx4i0+Yl1d4cCZRCtvt6O5RNFfHrVsv6FbLZBlB4if12riZffUaAVV/0P4+yv7NuL1m2XInbL3jz41Xy+KOsuqdXqen1ujBN1luXLgoRRUw/q7zwYksgL1ZQsX1R3voCaxvstxYsNBfKP3Fv3Yg43roqwXf/rivMMvK9g9nOxbvwuYtwqT+bQiCIIh3lytX3Vi2fNww3t/PMrDqTGwzSOUDT0ifr8WiH1k0Y6b2hhI+VDVnrsOvOtbdo/i1/Vat1p6qB/xtNtF4qYZHWFbk1xclXM90o+e5N6KMsPeFD1JkAUykXLgY3BeO5ggUPr7oTR4GllQDrza01vr4Vr66exTs3jOeAD9jpmPCf4OOTpYaX3pX/mBWFBAEQbxPKJ7Iz72iCOzeI6rtRD4xzhcq630f+aK1fDnw+yZQxPjaXgKLCr4LoGfMZEubtaphwyNetehwLD6yHEdRBL46IyEvn1XpPsQJ+Q9WZHEazJ6IDfG+x6LF+n3jot/L+Dcrgu/zr7/2f3NarSxlfvcetk9KL9SNC7PhEa9mC3GiPGn3T5+fM5eVi/fuE3HqtISsbBZix9PnCYIgiMnDbDDDbDBH9Tu8UsSFFq8slVcE77jVw273YkOMgLPnWXUo8DswMFaIX9Dz7wnfapYoIiiWaP8Bl+Zz4cui9+4L/50iiqwtmvhXEhLPSh9sIeCDF1kAEy+nTkt+ibShVP7xEy7dMdqOTu31PFrKnY+/zpjp0C3f+gbOZWUHJ8tH8mbVY2jIiytX3Rge8cJqZRWy2K0i4o66sH2HqF51VD/8cEqzBEEQ7wKuMRdM2Sakf5IOx9DELpZrjR4sW+4M2hgSLYGT8DNmOrBzl6i2HwN/dvCQ/+PZ7d4gj5eW0OLh3XoWmzEH+07iXujHj1nkw2TEHL2rTAuRxbHbvTiTKGkaAletZuOlodT0mCP4jRZK1eut49EruzY1+Vee1qwVwibSR8O8+U6/mAdZht9SaoIgCGJyePHsBQCgOKEYxQnFuPbxNeQdzoMwHLnPVhRZIKieDwoA+n7ow+u+12Hvq7gkeHtJqHxJngfJ0RJa23eImhUxvSBRm82LY/Es/+rC19K0iB2aViLLF7udmeusViXiHA6tuIXNW/SNgHq/wwWU1u/lF8hhpzAmCu+tr1kr4PARF+KOurBuvUCVLIIgiEmmOrka3fXdGOwaRHJMMl73vUZZYtuFTMYAACAASURBVBnufHlnUh9n5KcRPPrmUUS31Yoc8j0WLHSqMUYbYoLFoJbQWrLUiZRUN/ILZCxY6MSy5dqZWpyhIS/2H3DpVrs+NKatyIqWy1eDq1Kf/B8impr1K1+ld7X3Hs6YGbwwOhLqTB4cPuJS++tr1gq4cjU6MVZn8iDhJAu027tPxE3Dh7G6gCAI4l1BGBaQ84sclCWWAQAqkyphzDDCNeZCxmcZaLvfFlH1KRSSIMFsMKPX0ouiXxWh19Ib9ndkGdi+Q/vCP3arqC6p3vapqNvVEUU2Aallv1m23BmRef2mQQ5ZnPiQmFYia6KVoeqHnqBJwnnzQ7+ZuOk91FVDuKXRnP5+topB7358zZF6DA15sXGTgAULnWpqfaicFYIgCCI6uuu7Yco2IePTDHQYO5D+STpcYy687nuNtNg0jA6Oor2qHRmfZajtxInSXtWOx3mPYbljgdlgRulXpRF5v4ZHgqtRc+Y6ot6v29/PohcOHnJh26filHRfPgSmlchqMLNQtLR0tuk8sOcMMGO7r2AJ3M/EzfFav8ux272aE42LFjuRlj4e2hZJ2Gh5hScoi4v7wPg6hlWrhZAhcwDrlT9pZyZDHhfBw+3CkXRJ8lsnRBAEQYwjDAt4ZXuF9E/SUZxQjNKvSvG67zVKvypFbVotXGMuVF2uQs4vcjDQNjDhx3EMOdBV1wVbiw31ufWQJRn3vr4HW7MNIz+NRHw/f6z14H/b6C+0zv/19GjfvW2mlcjii5vT0t34XZ4M47f+AmNoyIslS51YsNCJw0dcusnxoVpssuy/ikBLmFU+YMIpLT10JUtva3pgL3toiOWThDIRnkmUkHRJws5dIqxWVoGz271+042BWK0KsrLdmDffqdmfJwiCmO44hhzI3ZeLtvtteNnzEtc+vqZWlF7ZXiEtNg3FCcUwZZveSGAJwwKqLlehvaodZYllaCxoxPPHz8O2HRNOsr24Yw6vX4uuzhTcofFd5ExMDtNKZAHAwIAXub+VkXE9eO9TR6fiF7ugdYRbyKkVNjpjZnBIaeBjcyM+R28ykT++797DbZ+KWLdeCLnok+em8FbnipVMTBaXyEG3u3BRUiMnVq0WsHmLgEWLndReJAhi2iFLMhrzGyFL/udKxaOgLLEMvZZeNN9qRuaOTMiSjOrkatSk1qi367X0oquuK+rHrUmtQd8PfXAMOWDKNsGUbYLZYMb3d75H1eWqiDxYAFsQzWMSAqf+cnL9fcPz5jvVi3Bicph2Iqu8woPSu7KuIBke0d99yDeM65H5jRsz/6fg3/vytBTy93g0xKzZTIzpCaz9B8bN8loerUAh19GpqNvdAVZlazB7kJ3jxl9/LaG5xf/DxFujfMF1d8/4z61WJapVCQRBEO8zikeBtdyKvMN5yPlFDhrzGwEA1nIrKs5V4E85f4Ixw4jihGIALKrBbDDDMeRAckwyqi5XvdHjm7JNKIwvhCRIagXr+5LvoxJsT9oV/NU5tuvwWLxL07sbuH93xUrnG+dWyTJUW06k0/sfKtNOZFU/9OA//dKF0lJ9wcBX8gSKmMCqjy8Wi6I5bRG7VXsFgS/h8rRmzHRg46bxyAdRRFCZd8lS/wTfwPA5fgVjsShoMHtw9ryEZcud6oeOtxwTTkp+98PD6jbECFi23Blx4jBBEMT7zJ0v7yA5JhktRS2QJRmKR4HiUZD1eRYkQULe4Ty03W9D3uE8dNd3o++HPqR8lILa9FqYsk1wjWlPkPf3eyMymQ92DcLwhQFFvyqCtcKK1tLWqF9DSqobCSfZRT734gailf+4eYugdi5sNhYgGg05uTJuGmRs3CSgwexBd48yqZmP7xPTTmTFHXXhylU3du8R1QqPHvkF/p4oPbN7c7OiuSvq328T8d134UuvsqyfpzVjpsNPDHF8F2AvWRo86Xj2vIR16wXEHXVh4yYB8+Y7cfBQ8NJsXhrm/Xm73atWvE6dlrBosRPr1gtIS3fj4CEXBZcSBDEtcI258OibRzB8YcDo4CgMXxgAAGmxaXhle4VXtlfI3p2NF89eIOvzLDTfalZ9WXrwhctz5oYfegJYdawmtSZqL1d+gYyhIS9uGmSsWOnEhX9ZvqxHeYVH87vHd1PJ2fORG+MPH3Gh9O74yjZZxrTJxQpk2ogsu92Ls+cltD9V8HcZbjQ0eGCxhBdAtcbx6cKNm4SgK5AxhxebtwT7uObNd0Z0/5xQmVpaPXJZZh+M4hJZc2x2Q4zg56Hia3SuZ7px08Dapb4mxzGHVxVjc+aySciEk5Lfa5guuSYEQRAAE1rpn6QjLTYNabFpGOwaRHVytZp/VRhfiJGfRvDK9gqDXYNh7893n2y46pDiUdBh7Ij6OTeYPdi9R0R3j4Lqhx5c/BsJ9yvD7z3knl29Y8nS4It9PSwWFmG0bLkTZxIl3DTIOHzkzVYDva9MG5FltSpIS3dj26ciKh94Qrb+AnnSrmDJUidit7IJDS5qunu0K1jRTml0dCqaMQ2hRFYohke8qtDbvEXAsXgXNsSwxdC+y0a1fGkWiwKLRfH7QIYy1BMEQXzINOY3IucXOXAMOeAac8E15sKNAzfw6JtHuPf1vajvj/tp16wd9/h297BJ7oSTkrrxY6JepvwCGfkFMvbuE7FiJbuwjt0qhs2wCjTB+x7r1gsRDz4Vl8i4nulGWxt7TWcSpSAbynRi2ogsgCn8MYcXSZe0dxTy6pBWxcZu96K/34u0dJZ0u2KlUzNeYcZM/eWYWujtQ/Q9Fix0RmU651dLfCF0YM7XuvVsWjDuaPCVBf8gDA151Q/qjJkO3X4+QRDE+0adyYM6kyciISMJEq59fM3PcC5LMrrru/32ELrGXBFlVdntXjXmZ+cuMch4HjjspPV91N/PptF9h5M43T0Kdu8RcSZRQkengjOJEs6eDy9yvn2k3TL85TEXnj2L/EI/6ZKkFg1it4pIS3fjwkUSWQRYa3DdeiGkoNDKwAo0qEdqDpdl6E4ylld4/HxX0Qg3UWRikT8PWWbLp9PS3X4LsrXK1cdPuLB5C5t0nDef5YVduCghKzs64yNBEMS7iq/XaPsOMWznoSyxDJk7MlFxrgKKR1twvLK9QnJMMirOVcBsMIe8P1lmFR/f56F3bIgZt6mMObxB3ZNly52652e73Yu4o66IOiv5BcGVrFNhJuMDGR7x4kk764TwyIhVq4WojfMfEiSyfLhpYG+IU6dZD1krE0sU/U3nvsecuY6oSrxnz2tnavE3pCyz6ZDdeyZ/V8GixcEZWQBrFy5b7vTzeiVdkqbkORAEQfwc8InuZcudatUl1IWs4QsDcvflhoxPeN33GgVxBXCNudB2v039d8eQA8UJxRjuH/bLthpzeDUn0rUO/l1UZ9KuNs2Y6YjY8yTL2v7awO+1cGHZWtSZPJgzl1XgeFfoSbsyrTeGkMjywWpVUGtkOVpXrjL/lhayzCo+gW/yCxcjrzbdLtTuf/tmYU0Gp05LmmbFUGPE1Q896tjuuvXMDB9uEtOX4REvsrLdlKtFEMQ7yU0DO//m5Mqw272q0NIzdg92DepWsDjNt5qRuy8X1cnVcAw58LTmKSRBgizJKPpVEV72vMStX95Sb1/9kAkS300dXJTcNMg4fsKlVrpmzXagu0cJKbIi/Q4aGmLVrcNHWIWLW2f48NOs2Y6IRVGdyYPNWwTkF7CL8o5OBRcuSup3B7e76C2bng6QyAKb7DsW78KZRPbmqHzAet3hzPFJlyQ/X1akb8zKBx78L2uCfVi/+A8ifuyevDdjVrYb+QVyVOIPYJ6uOXNZmfrKVXdUSe+iCKxbzz6oK1Y6NX9e/VDb90YQBDHZtBS1wFpu9fs3bj7n0Tc83uZNImoMXxjQXd+NtvttsJZbYSmxoDG/Ed313Wi+1Yz2qnY032pWb59fIOPgodAX1aI4XnU7dVpCg5mJrHnznerFcK3Rg2PxLtV7G+n30MFDTGT5RjvYbN6oLo5vF8rYvoMZ7OfNd+JYPNupy1uMwyPeab80mkQWmLLv7lHU5dGHj7iwarUQUbm0+uH4AudwS5r5Y2ktj16y1DmpybinTks4Fu/C0WOR9eN96e9nff+mJgWVD5g3bNunIo6fGDdhdnQqmjkvxSUsl6X6oSdoKlIUxydYaHUDQRBTiWPIgeZbzegx9+DbzG9Vkzpv0/leBHKRNdGKizHDiOzd2QCYKb4mtQb3vr6HpzVPUXW5CoNdg7j39T2/PYP5BTLWrBUiikU4Fu/CipVOjDm8mDWbrTsLxGZjhvolS51hhY3FouBvkiT8vkR+o5BQUYT6nddg9uDCRRZyzXMZL1yUglb5TDdIZOnw9JmCmprIFL3NxrKyeMSDHrLM8qoCBdas2Y6I23F1JpaBsmKlUz0OH3EFCR5RZFcZly6zXCzjt56oViXwgNQ5cx04Fu9CTq6MzVvYUEB5hQexW9lzCGw5Vj9kV1pxR1lPno8lb94i+E05hlqyTRAE8SaM/DSCR988Qm1aLazlVr/0dW7V8J2uXrOWnZ/qTCzaJumSFFUFpu1+GyqTKvHK9gp9P/TBmGFEYXwhXva8xI0DNwAAeYfz/H6HB4DOmevA3n0i8gtkXZHH/btWq6IKQq3JQlEENm8RQgaPAuw8ffiICwkn3yye51i8C+vWC9h/wOXX8Wgws+qa3vOcTkx7kXU9042z5yXkFzAf1oWLEg4ecmHZcmdUsQV6ZkLfn+sZ5iMRHE1NStiwuGPxwaVni0VB9m9klN6VkZHpjrgcXmfyYNun47laVqui+rPmzWfxD75lYd/XGTj9smixEzt3sZHi0rusPK0VH0EQBPGmuMZcaC1thSnbhH/u/meMDo76/ZyLFG4H6e5hkTfbPhXxpJ0lsi9Zys5x69YLQds0IuHFsxewlFhg+nsTDF8Y8MPdH1CdXO13G1mGZldj3nwnNm5i2zrijrpw8JBLNchfuCipz3FDjKD5nWOxsFxHPUQRuHLVjb/LcKOyauLt0aYmlu+Yk8uCRmO3isjJlRF3lFWw7HZv1FaVD5FpL7LijrrUKZNTpyVsiBGwcxer4LypWc9iUdDdo8BqVXSjGrSEUSCld2XdTK7NW9g0JI+W0HpTd/coePrUizOJEv7+N+6IysP9/V51BdGGGOax2rlL1E2Y94VHRvjm0Iw5vKogE0VM+6WhBEFMHpIgwZhhhKXEgtbSVrQUtaD5VrNfjhVn2XJ/kzvfU5uTK0OWgXnznVi1WsCFixJWrRaQdElC5QMPlix1Rmwj8cU15sLzx8/9/Fic4hL9c3tgt2PGzPEWJ++IbIgRgipF/f0sjFrvHFt6l5nqbxrkqPy2gZw6LSF2q6g+fsJJlo/F/77Llgd3OqYj015kld6VUWv04PgJdtXC9zwdPuJ6o2XIxSUylv6b0Bko+/4fF/oHQr8J9ZZHr1sv+FWlZHk8w0urAtff78X33ys4dVrC36a4I/Jp3S5k/qqUVDdaf1BCrvEJxZjDi+MnXNN6jJcgiKlD8SiwlltRdbkK9//mPtqr2iEJwRec3M6wbj0TX3yycM5cB4ZHvGhqYlWt24Wy2u669ms3Zs12IOmSpPq5Gswe3C5kYqW8gl1MTvT7wmJRNCtavhfSfBiJP3df68Ws2Szri7c5+Zo3PQtK9UMP0tLduHR5vCX6pF2J+ry+cZPg9320bv244OPeW9p1SyLLDx7iuXuPiA0xwVdA0XC/0oPN/06/vbchRoDpT6HfgFrhcDNmOnS9X0mX2BXZ9h3Bn5ahIS9uF8ro7FJw9jxLANZbeM3JyWVergsXJfUDvnuPGFHMRHcP8w7woYBFi51R764a7BqEMcOIlqIWyBIJNIIgQtNa2orKpMqgfx9zeLH/gAuLFjtV4ZKTK6vBzMdPsHPTlatMUPHzq93uxfYdIhYtHjeT81U1V6661aGl2K2i5m7baGhqUnDlqhs7d4nY9qmIuKMuZGW7VfHGRR/vsoSzj+jtzk26xKYUfS96uWE+GlF0PdMNi0VRF0HPmcue2/YdIi5cZJP3VMkikaXJ0JB3UhJqOzoVrFqt/UEIV9WxWhXdoDq9cjVvSc6Z69D1h/EJysS/ktT+fiiuXHVj1WoB5RXMKNnRqUT0t9m4SUDCSVZm54b76oeRf4BbilqQ8lEKihOKUfpV6YR2hBEE8eHy/PFzlCWWQRgW4BpzQfEoGPlpRLOC1WD2BK0X871o5UImdquIzVvGL7BFEZg1e9zWIYrAnLkOZGW71cyqpEssFX3RYqdqOL9y1Y01a4WoDfSh4PE3vA3Y3aPoJsYvWx7syeroZJ2MK1fdMBhkv1U5vAsya7Zjwts9xhxeVD7wqK3M2K3TPLvhXyCRFSV2O9vpdyzepU7dhbu9b1l1xky2GDQUoghdccaPQO+V1ar4/Tyc78piUSLKqjoW71Lvq9bIfAlalTKt3+OrFWqNHpw9z6phkUQ3WEosSI5JRlliGRSPgkffPFLHowmCIACgPrde9V9d+/gabhy44TdFGIgosnPYlats8Gb3HhE3DTLGHF7Y7SxAedZsh9/EHT+v8otinlNVa/SoVg5+fpw334mkSxJuF7IK2ZjDi+ISOaqVaKGw2dh3j6/X6km7ErTqbclSp2a8jt3uRdIlN549U5DwXyS/8/+atQJ27xHV/LC4o66IxKHiUTRDWpctd4adcJwukMiKELvdi4ST4+GjPGxzxszw6wx4qdr3QxCqf38mMXjdzpKlbD+V79XY3n2iaij3LR0vWOh/FfMm5sb+fmaYb2pS1H1bsoywO634kmpeWeOVLd8Pv1YVbeSnEVz7+BoK4grUK9O02DS/SlYk6csEQXzY3Pv6HgriCpB3OA8vnr1Aa2kr+n7om9B9WSxsqfKChaz1x4WTxaL4td5OnZbU8/fBQy7VVsLN5nwZMt9hO2t2+IvqSPGNfEhJdfudf+12tjCan6f1aGpSkJLqDppo97WOlN6VsWgxm3AMN1k53D+MxvzGoH9vMHveKH/rQ4JEVgSU3pVVb9GSpWxk1bcFNmOmI6L7SUl1qyJNrwLW3aMETZssWepU3+xP2v1Nkhs3Cdi7z/9KxrfSxH1du/eIUbXrAp+TLLMrwdK7MmK3ipg12xEyEf92IbtdoMATRXbiyi9gpvpA34DZYEZabJpa9s87nIf0T9L9ttvf+/oe7nx5Z0KvhSCI9x9hWICtxYZXva+geBSkxaZpftlPhAbz+EaKMQczxlssCvr7vZg336n6pBYtdqpRNHxNT/VDjyqGiktkFJfIYav31Q892LuPebrWrGXncx4r1NSkqL4mURz3unJzfjTUmTw4kyjh1Gkp7HMaHmHT5fPmO0N2a9rut+FpzdOonsd0g0RWGHzjEwITz/fuE5GW7tbsf+vR1KRg8xb9K4TAnYizZjuCSr92e/Amdt/b+06VXE32n078Pz8X8dsbMl6+jPwqIyXVjY2bBHW0me+9SrqkXwa3273Yu09E6V0ZKalu7D/gUndZcSM833nlS2VSJQrjC9VlqykfpaClqAUV5ypQdbkKzx8/R9bnWX7JyQRBTC9M2SZUJ1ej6nIVJEHCP//4z1NW3S6vYJmBGzeNxzfwtuHBQy61k7BkqRN2uxf9/WyaetZs/72EgVit4c3rvhfasVtF1aDOvWDRUP3Qg4ST/pPzPDSUTybyVWx1Jraxg18M794jBoVZjw6O4tkfn9G5OAwkskIwPOJVp1ECzd6nTo+39K5cZVc23AA5UUQRQeZMPZO5LI9nfPkegQm+ogjND+2q1ULEWVV2O1sFxEvKvISut0Cbs2SpUw3NO36CrfexWJSQEyeDXYNIi01Dckwysj7PwpOqJ0iLTYPZYMa9r+8h47MMv5ZAe1U7nj9+HtHrIAjiw6DoV0UwG8ywNdsAMNE1UYRhAW3326L6HT7JvWKlU02LbzB7sGIluxCVZeZL0rsAL70r6w42RXpEa1DnE+WNPhfhehPsegMCvjx//BwNv22I6jlMR0hkhYBnfezcFSwmxhxeJF2S1GWadjvLTwm3WicUvPXo+6YOJ9p8W5Baj83TjAOPaE2Jvj17WWaP+3cZ7pCrerTMk1euusO2LV1jLgx2DUKWZNSm1aI+tx6OIQeyPs9C2/02uMZcashgWWIZ7nx5hzxaBPEB01LUAkuJRTW2t5a24trH11AYX4hH3zwKSlMPhWvMhdq0WsiSzJY3325GfW59VM9nQwxr7dls7HuAdybWrBXU6lXCSUlTZA0NeVX7CT/mzR9fkxZJOOm8+cG7bisfsLidY/Euv/NyVrYbosjO2WcSJb/qWn6BrK714Y+7d9945taxeBd27hKxbr2AlFT/74yuui68sr2K6u82HSGRFQJerQqXJ8WNgrx8HM2OQF+ysv1be5FuQ698wOIVAgWW1oqbGTPZNndulKwzeSLOMuHTgqdOswEAvjQ6UAhWPvAEtQGHR7xqdkokKfecinMVkAQJxQnFaqJz1udZyPlFDmrTamH4wqA5sk0QxIdDWWIZCuIK1CGY7vpuCCMCbM02tN1vi+gc4Bga9862V7Wj09iJtvttMBvMqE6ujug+fEOfDx7SXmO2fYeI2K0i5s3XXs3GW40zZrK8rkA7iCwzO0p5hQcpqW4cPuJS7Rq8eqb13fCkXcHtQhmpv3b7XdxarcyiwoWTr0/WZvOqj9/RyW43Z66+Z1h9jpKM737/XchpToJBIisEvotEn7QrQWbBoSGvOvK6ISb4wxItKanjImvR4tATiJHAl4oGXgEFRkosWOgMWV3KynZj+w4Wjrd5Cxv1tdu9EEV2tZZ0yT9vK+EkCzsFWIXvTKKERYvZVvZIF2FzXjx7gXtf31OXrWZ9noVXtld49M0jZO7I9DtxEgTxYSMMC7CWW1H0qyJkfJaBe1/fQ+lXpWHPAwNtA6hJrcHzx8/RUtSC1tJW1KTWoDG/EdZyq99gTShkeXwtzeYtgu75rL/fq3vxOjzCKlkLFjonfEGuRVo6q1T55ij297PYh5xcNogUroMhy+x+Zs1mIlLvNXR+24k/3/vzpD33DxkSWSEYc3j9Mkh8R3GLS1j1as5cNrbLBVE4z1Eoao3+VzhvQmDr0Ve8nT3PSsZp6W51UlGr/MxZsNCJK1fdSEt341i8C8dPuNT05DVr2YnGd+HzmINNpuzcxUrQq1Yzg7vN5lUXZUcT0Dc6OApTtgl3vryDpzVPMdg1iIzPMjDQNvBGfyOCIN4usoyg0X5ZZuZyvYRyX148ewFjhhGyJGN0cBTGDCOKflUU9vcG2gZgKbFAlmQ8+uYRrOVWfP8P3+Nlz8sJv5aJMDTkRU4uE2l8lc9ksXMXuxD2bevVGlkLkQ9p+YrCuKMu1fSeX8DWyz1pZ1OUHZ2sIrdiZXDm1vPHz2EptuBJ1ZNJe+4fMiSyIuBJu6Lmj/A3Hzd+c+Ew5vCqZeDdeyaWdCvLUCfwFix0TjhnpLtHCer5c28Zv8I6kyghJ1dWTeyhjJTXM9mH02Jh0zA5uTLKKzzIyXXjDw9lXXEmy+xvl18gI+EkWybK26oTCaorTihGd303MndkRm1Uzcp2h237EgQx+RSXyDiTyCrbvEriW/ne9qmIrGw2pR1urUvFuQqYDWa1tWd/Zsdg12BEz+POl3fw4tkLNN9u/tmGZXielu8AUkqqG+UVnqBFz1qMObw4fMQV1C7s7/eqAdV695OS6vabag+1L5FfkM+YySbWff+7SIKEXksvuuq6JvInmHaQyIqQ3XtEHDzExnL5WgVO9UMPYreKaGpiIiTQIBgNTU2K2nvfuElQP3x1JtafX7dewIYYQbfMPObw+kUl+PqwAPYB5B8eLrzCTTLy13j8hAunTkv47jsF+w+wv8W8+U4sWqztPdDDbvdOaDhA8SjoMHag9KvSiH9Hltlz51U3giDeHg1mj1rx5wuY9x9wqV/a/f1edS9gwkkp7MRzQVwB2u63qYMuXXVdGB0cjei5OIYcaL7VHFFr0DHkiPh+oyWcoX3jJjaNfT3THeSZ5UHVgedqq1XBsXh2fo40D3HGTLbY+fARF7Z9yuIh1qwVVAM+f060g/DNIJEVIU1Nipre6+vNstm8amVrohUsrcfSW6uzYCELh9Pya8ky/ERToMAC/KMnAo9QmS4cu52dFPfuE9XqXn+/169dONXoXYXyKZoxB1uGHXfUfyHsxk3hfXMDbQMRXxkTBBFMYAAx9yDxXKfSuzLmzWfmbbvdG3a4aHRwVBU8r2yvYPjCgPRP0nHnyztq63CyaS1tRXJMMtJi01CdXK3r+eJTztHge5E70SPwXF1r9CDpkoQLX0toa4vM93rlqpvE01uARFYUJF2S/NYR3DSwk8W8+c6gNQfR0PdDH9rut6HX0qv+Gx+53buPjc/u3cdMi6GMknxLu+8ROMmXcFJbZPE1EOGoNXr8jJXlFR6sWy9M6p6q/v7xycc6kydi/xY32PPXxEeTudeDe8pCwRPnO4wdb/oyCGLakXSJrZ0J/MxmZbuxYKETwyNeVD/0YPMWQV1Js32H6Je5FyjSin5VhJrUGpQllsFSYoEwLKgrt6YquqU6uRrJMcnqkbsvN0hQucZcKEssA4CoJpzXrI0sgDTUEfg3qnzgwe3C8bZsODo6FaSlu5GSGj5Sh3gzSGRFgShCnd7gU4Xcl/UmdNV14VHmozcycl+4GCyeNm8JFk79/cEZLb5re8IhisxDsXMX2/O1bLlzwlvbA+83Ld0dNPnIn9/1THdYsdXRqail9CftCrKyWXuVl9ZXrGSleD1szTZ1ejF3X+4bvyaCmE5wr+es2Y4gywT3m3IRwL2gtwtldHQqfhaMwIXKkiBBlmRUXa5CWWIZ0mLTUPSrItz65a2wrb++H/pQca4CeYfzkPFZBtI/SUfe4Tzc+/oeGvMb0VXXhZc9L3XF2vPHz3Ht42tIjkmGMcPo97ORn0ZgyjbBmGGMyiPKZpLRfwAAIABJREFUh6n4eh6LRcH1THZBreWl1Wopcmw2L65cdcNmY2b1SIYHao2eoNDrt9mJmG6QyIoSq5W1DWfNHj8pdPco6p6nOXMdUU3PSYIEs8Ec9AEORXeP4nf/fBu877Fsub5xvriE7WLklZ5IDJejg6PqiUiW2R6sSIVZOMorPOqqiFDHsuXOsM918xZB9YfdLmQTM/xvFUoMjw6OInt3NirOVaAyqRK1abWT8toIYrpx6rSEBQudaGpiQ0J8I0Z5hQdz5jpU39XhIy41Hb3B7MGatSwextffqXgUPPrmEWrTatU2viRIaK9qR97hPN3n0GHsgOELg181KtyRuy9XbUFay61ou98Ga7kVGZ9lIDkmGTm/yPF7jBfPXqA6uRqvbK/gfBX5arUrV92aGVscq1XBTQMbFjp4iPmlfCv0vheK1Q9ZRiLfdRjKV8tZs5YNL1U+8KjJ9b6diPKKyLsHRHhIZE2ApEts/xPA/FN8fUzcURcsFkWd3PPlpkHWbPW1lraitbQV3fXdET12dw8zxi9Z6kTCSSloOTS/0gm3AFQUEbY9ODo4CkuJBYpHgTHDOCVG0L9NdWPB/xy5R2H3HhE//qj/2v7+XwJd9/yH8bNEU5Oi22ZVPAoqzlUge3c2ei29uPPlHXTXd+Nlz0sK2iOICcA9WDwbb85ctrSe7/jj504+aRe7VQw5VSgJEtI/SUfOL3Jgyjah74c+tBS1oPNRZ9BtFY+CmtSaqMRVpEf27my/x+r+Uzce/NcH6kaKqYR3EGbM9A9BrXzAdgwODbGhAp5PqMeYw+uXwVhcwrIgfQcOrlx1R7RthIgMElkTQBTZlRefjFm3XlBHkmuNbAmnb8lbllmFZc1aIagS02HsgKXEAnuHPaLH1qpaBR7RbmfXQhgWcO/rexh6PqSutum19GqeTCwWBcUlMrKyWZZWnckT0fQg/4BHe/CTtBZjDi/OX5BwMUnClatuVD5gsRpnEvX3Sg60DSB3Xy5KvypF5o5MCCMCalJrcO/rexH/vQhiujDm8OpWyW8XyurarXnzmQerzuTBrNkO5Bew6JcZM9nS+45OJSIrgCRIqEmpwY+mH1GTWoPs3dlI+SglaEBFEiQUxBVMicBKjkkOOh901XXBUmLx89Jy+EaNyTSW8zVv4YRUKIaGvH5Bo4ePuIJ2EgJM0AVu7SAmBomsN+BMohS0LzAnl4WUcjNhUxNbVcD9W4EJwXyTfDQTMpUPPLoTKqHK0JHSmN+I0cFR/Pef/juqk6sx8GQAVZergoyfdSaProlzzVohZM6XzRbsDYvmCFWp4yGrFy5KOH6CpfVv3xH8t/fFMeSA2WBGa2kryhLLUJtWi4pzFXAMOfxO5lonVIKYDtSZPNi+Y3zH3fET4+caWR6/AMwvkCGKbEE892AdPORS21xr1gqYNduB396QIxIhraWtMHxhwKNvHoW8XelXpVMmsJJjkoNyoaqTq1GbVovG/Ea/f+/uUdTlz3xxNMDacKV35YjsGVp0dDLvViSbRa5nulFcov2dcvCQS31uc+Y6kHAyWLSdSZTUaVDizSCR9QacOi3pjh4Pj7BYgxkzWaibVnXple0V/lzxZzzOexz1Y3f3KJoCZ6IBpr5IgoS8w3kwZhjR/od2VCZV4nXfa7/b8EiLUELId2IoEK02p+8xazaLnuAVQlFklS8ebcGD97TIyZVR/dCjTj5Gs7jbWm5VT+rPHz9H3uE8mA1m9P3QB8eQAzcO3Ai6gnaNuWhBNfHBYrePrw/LyWUrWvhnf3jEi+uZbiScZJ/V3XtYSjj/vM6Zy85JPLZhaMgbsQ+UU5xQjOKEYrx49gIAawkGft4Uj4KUj1L8RFHKRymoOFcBS4kFtmYbei296LX04mnNU9Tn1qMssQw3DtxQje2hDj5FyOHJ8YNdg0Hng8AYnSVLWXuO+59mzGRRPLv3iLhwUUJ5hSei4aniEhkHD7kiuu2q1YJuJM+Ywxu003bFSif2H3AhLd2Ns+fZ8EKku3OJ0JDIegO6e9hJJVDx+y6M3n9Af2F02/02WEos6skjWsYcXr8PtO/USbRIgoQXz15AlmS0FLWgo7YDpmwTmm81B1Ww7HYvli13+p0w9MSS1snUalVCCqxVqwXdSpXd7sWKlU6sWh06n2b/AeYFOXzEhVojK9tHWrrv+6EPlhILyhLL4BhyoO1+G35q/wl5h/PQ90Of321lSdZtGRDEh0B3j6KGU3IbBI+CqX7owe49rLrV0clWii1a7FQN2Ju3CNi5S8TZ8xJ27pqYm7omtQZVl6uQ9XkWbhy44Se4fOEG9eSYZBi+MOCV7VXEj/HK9gpddV1ovtWMyqRKFMYXqkdLUYtfp8Ex5IAsyag4V4HatFo8rXnqd19aF598h2Co8968+U5s3iIg4aSErGxWsbLZvLDZvHjSrqgh0+EuFvn5NXarqHvRLYqs2qU3cDTR/1ZEMCSy3pDhES+sVkVdrXP4iEsVHsUlshqMGYjiUfA47zFqUmuiylgJRJb9A0Ynkjb/uu81KpMqUZxQjNa7rWgpakF1cjUe/+6xZoVm/wGXWm3ioZ96Jw7fTC1OqCrWosXh1wnxk5Xvag6t52g0srT8jk4W7rr/gMsv5ywcraWtkCUZikfBnS/voDG/EfW59X5/k74f+tBwowGWEkvE90sQ7yqyrD8Qk3CSVTi6e1jbiie1A+wzvXcf+z/cMmGzsWr+2fMSrFZlQhNrkiD5RSz0/dCnO1VYllimiqyp3GvamN+ItvtteFrzFNZya5BPNbCStX0He+F1Ju19stEcK1aGv5C+cnXctztrNhNbaelu3eqh1aogJ1dG0iXWIqQK1uRCImsSyC+QsSFGUK/2NsSwFtW2T0VVkAS2FV/3vYbZYJ60/U/cD6FlYgyHa8yF+tx6VJyrgGvMheePn6O1tFXztjabV71S4y07rRBUfgRW+cJVsSJJnbfZ2FRSqJPB8IgXG2IEdQz6eiYL3Ysm0+tlz0t0GjtRca4Cd768g+rkatiabUFLZbvqutBwswHNt5qnbBUHQbwNhke8QZPRHLvdq7beFyx0+l3QPWln9oFaIxt64Rl6X/2l9EYWhtKvSpG9OxvXPr6G4oRitBS1oC6rzu82rjEXJEGCMCwg6/MsJMckT+nnsMPYgXtf30NZYhlaS1uDLpLtdi+OxbPohbPnJbXyxHP8IukA6B1cyIZi+w4RsVtZfiMfxOKdh1WrBZw9L0Xk6yImBxJZk4Asj6f48qrVtk9FDI+wKZykSxLWrB0PBnUMOdBe1Q6zwRzxVGEkVD7wvPEJrb2qPaS/6Oz58aoZfyw+MaR1BFaOuLdD6wiXxs7hQi3U9IssMwM8b1/UmVgAHzeD2u2RtQ8dQw4Uxhfidd9r1KTW6D+eJOMfm/4RTx8+ndKraIKYKrp7FHz1l2wyWq+axSv1WhNuPO39WLxr0lLEjRlGdBg7UJNag+Zbzbj1y1tB9oWBtgFc+/gaCuIKVJFVmVQ5Jet2AKAyqRItRS1ou98Gs8EccXwDj6zwnTLv7lHUpPbde0TVQ6p3jgzlReXIMjTPbQ1mD84kSqqvddFi9t+KcrGmFhJZk4TVqmDZclbKtVjYdImvr8i3j24tt+JZzTM8++OziFqFlhKLbmVpMumu70ZLUUvI2/CsFv5aAdbf5xU73yPQbB6qXM5XbgSSXyBj+w4Rh4+MGz5TUt2aVbJA9u4TsWo1W9/BvzRK7zJT/Lr1QlS7Jtvut8GUbQp7u05jJ0y/MZHQIt5pOjoVtZrR1KTg98UyTiS4mLH9t7JuxZdXrLQ8O7LM7itUGz8Smm81o/SrUvT90IcOYwfa7rehLLEMpmwT7nx5J+j2Iz+N6OZalSWWoT63Hl11XUHDO5FQGF8IwxcGXTtANEnvABB31BVRtb6/n60fSrok+flfJytWocHs8bNt8GBqvTxHYuKQyJpEhkdYeXbWbIffF3sgY4NjaL3biobfNoS9T7PBrE7KTFZrMRwDbQPI3JGpub+Pmy8DTfayzKZfjsW7cPyE9tWR1socfmid1Evv+htFt33KjJzcrBlOZMkycL+SPY/KBx4cPOTCgoVObIgRUGdiIX52u3fSQ/cG2gbwY/2P6K7vRntV++TeOUFMAryldeq0hJxcN2qNHlz/xo0ziVLYIOMziaya3dSkTNrWB053fTfSP0lHxmcZSPkoRW3Njw6OoupyleY5UBgWIo5hSP8kHYXxhahNq0VraSsG2gZ0L3Rf9rxUJxYnw3MpyyxHMb9ARuldOaJpZ4B9r/BzXqjQ1kB4QGlOroxTpyXsP8BiNMItqJ6Ir5fQh0TWJHPhImsN6l3NyZKM5lvNMGYYI6p2tN1v8ztBhNvVFYrW0lbdL33XmAsDbQNoLW1F3uE8JMcka7bHeKl5xkz/lOBwBAom34Ov1ghEK6LC18cQiYk9ditbSbFosROnTjMvAn8sUWSZMVNxUhnsGmS5W3dbKd6B+NnhFxrFd2Q1CuDbb9kX/vETLmTnuCPaewewahb/DPqa3yPBbDDDWm7V/XlxQrG6+LkyqTKi6jGAiGIYQh05v8hB6VelMGWbUJ9bj+rkar9pxXDnap40n3c4T3Nxtd3uDTqfLVrsjKiqBYx3EELFN/T3e3H8hEs950Xj9Vq1miXx3zREll1GRA6JrEmGXyH67oLyxZRtYnuxHrRh9J9DmzMHuwaRvTvb72RQGF8Y0Zf2latuXM90Y8wxXqkxG8zI3JGJ+tx6das9X5yqdeKpulwVdL++JnetyUEthoa8IXcTahnYh4a8YU8M4a64AbbOyNdjwq8mDx5iuya5L2EqVki86n2F737/XVR7KQlismkwe7B5C7vwK6/w4NRpCXUmD65cdSPuqAtNTUpU7/8LF9mUYcLJYFN7g5lN9PruH+S87nuNax9fQ8pHKZpVcl6RyvgsA/e+vhfVDtHA8+RkH+FsHa/7XqMxv1G9MH1a89Tvd/SGg2bNjuxitdbo0f1O4Vy4KIU9Z86a7cC69UxQXc90T3oqPREMiayfAcWjhGwjyZIMY4bRL1wv47MM3PrlLSTHJAclDAfS1KTAalWQdIlNtvBW3NOap35VsaJfFcGYYURLUQtyfpHj9zOzwaxpHG0wj/uqNsSEzqrihDK7+y479YVPEOodc+Y6IvpiGHN4cekyG0s+Fu/CosVOrFg5XtWKBGFYgDHDiOrk6qDgwXDo7T+sz60PeUVPEJNBg9mD2K0inrQr2LhJQFa2W12ncrfMg7Gxid2nXqVeFKF6ewKXFVecq0BabBqSY5Jx7eNrQZlzo4OjMGYY0V3fjYpzFUj5KAVpsWmoTq6GKdsUFAjqy+9/9fspE1g3DtzQfExerebdhcqkSmR8loHatFpUJ1f7ffZ5B6DO5Akytk9Wy3X7juDz7IYYAdcz2Xqxjs7oxDQxOZDIesewNdv+f/bePratMt8a/ROJkYYrEEgggQR64QqEEOIF3aBCDxVFwI0oqigqqiiKUNRyc1tOuP3g5rY9tJOegt8045zg5vrEk/pNfNx4khyTL+MTgj2OcdPUGZMak9T1ODkOSZp48uWbONve2d5e9499nqd723vb22laOh0v6VEhH/6K/ez1/H7rtxYMuw2SD7l5vxkr0RUwywzVKuS62BNH36eeXsMbbyboSPbs1dkskhYaCNFKVs2WGji0jqzpnUwQqwo1LbsGfe6sRSWNwWo8jQceVK5+qa2iAcLmc9/9QuQQuT/btylVJ8jkahL6nXo07WmirxHZPPkUj2HLMForWtGn6cu6aCiBT/ForWhF3fa6LDuIIorYbCzHhOr6F6eEybJEAnkd18OecMHDG+FxnnotVR1jswTULMNKApy127Q597H4Qhy+dh/NI8x1KOk52UP3S1u1DbHrMUxcmoBb70ZrRetNtRPbKttk73MmIMSNNe5qRMehDozaR7EwsYCZwAwWJ6VGqERkznGQSB7UWDKoAceB7pdvlyao/pS0Ar/8ar0geUcRm4ciybpDsDS1hI5DHZIPd82Wmizzy6GWIWhKNDDsNiiOKA+4U7QN8MWpGz4tLMOi+3g3mGUGydUkbNU2el+WgxbVDsnisvR992d7gAHCh/7Lr9ZzRu98sCe3ZYM4hkK8Xn1NeahADhdaOYn2gegjcgVNEzi0DrRVttEBBE2Jhpojis0PyconkCW/Z6u2qX8CRRRxk5ibS+PDj5IIj+c2BR22DGPUPkrfz/mc0xMJ4fMVHhcE1l9p1F3M7Wfs0JRooCvVqdp3NCW5va+c9U56e3L7IsdymAnMYKhlCG2VbajbXqeaZKlpWUZDUbj1bjTuakRzWXNWOzR4jccDDwrxagNuYbLvw4+Sm0p8wuM8vvxqXaI57epOSSpcb5cmZHVXxN+siM1HkWT9ykiuJrNag5oSDRp2NGRVRvgUL6lyKWl9vtatU+sD6zdc1tjvxKUJ6iejNEWYC9PT2eHOr77GoPo0S80/8wkvH3p4TdUGU32apeX1hx5eQ/VptiANQVs7J9GN2L5N4bHH11D5GatqU2nc1Qh/lx+x6zH0afpom1dMUIlotnZrLWq31uYcTrBV22Deb5YQZ3+Xv+A2ZBFFbDYcWgd9Py9GFtGn6aMHOjkd6HIsjS9OsdDWrcPpFDRe3b3qTj98ikdbZRvdg/KZhyq13QnCnjDcendBe1k0FMWofZRqqaxHrbRiXcjBydfuo/YQ8YV4lkeXw5nC5cuCTu2hh9eof59aRCLpDYdKE/j9PMr3JWm1i1g2NBo46hCvxoOriMJRJFm3Ef4uP5rLmhFfiINP8fB3+aEr1cmenkipXiyenAnM0O8bdhsUMw/D4zzOGzn8PMpj2+uJLDIjLq037GhAW2UbNfsLDYQw6ZvEYmQxJ1kgVhWFTLCIVyHO63Nz6bwCzbAnLNvmfLs0ga7uFA3sfurpNdoybNCvywp0xdBu02Z5h5GLkaZEA+tRK/0bhQZC0JRoZMfMR+2jaNrThKY9TZK/Kbk4bDS/sogiNgOzV2dhKjehZksN6rbXUVJDqutyRKOrWzC3JPYAaqvL8YU41WaJ9zO1pp63GmFPWPLYJi5NZP3MpG8So/ZRsAyLQG8A/i4/hlqG0FrRmnX4PfBpUnK4JP9+UiH4kuUb4CG/f7NECxCqWwNuwX8r86CsZpCoiMJRJFm3EcOWYSosJ5Uk8WqtaMXEpQlot2lh3GtEW2UbtNu0ErLTf7ZfMe/w2AkWn1exNGSU5FFlInY9htBACL52H5z1TnqCU9ItKOHs73PrrZTWyd+xSG9iZXppagmmcpOsMHZuThD5vvFmAm+8mcA77wr/khikfEGoJNZj4tIEJi5NSFqEnVWdkhM+n+IVSRaf4uHWu2GrttHfYRlWtrVQRBGbhVH7KFznXFn7xWJkEdajVjTuakTPyR76fXKA8Bg8AG5MBBLilWnomUiAZhNmYqx/DJ1VnVkHCCJ5mLoyRRMV7jSiRYaMlNqUI9YRGlptPWqFeb8ZvnYffU5iKMkeMqf+nnuewfu7E/i8isWXXwndiMNHWDzw4Boeejh/ZmGhmJ4WoseIbquIW4MiybrNICVy8dLv1NM2FMuwkpJ1Z1Wnam8sorWwfZuC7Vshp++NN6UkIugMorWiFfPj81iMLCLoDMJj8FBCR+6XGAJqSjSy90/u69gJNmcMROY6fGTzStIcy2GoZYi2PAttF6jB0tSSbLWREKxJ3yT6NH2YvTqLpaklaEo0OVsbgd4AGnc1YuLSBHpO9mDEOoIR6wh6TvZgrH8Mw5ZhzI/Pw6F1FP21irgpxBfisi0vjuWgK9Vh2DIMf5cfNVtqaIV1JbqSVc0ieqc+TZ9qCxkAdD/JFI4TkkWE7HyKh+WghQ75qEnByIXFyCJGrCPwGDzwGDzwtfsQ6A0g6Axi0jeZt/UI3JAD1G6tzflzHMthrH8M1qNW6Ep10JXqsirq543KHoFqV+Y+vlk4+I8CATz+T8VW4a1CkWTdZsQX4hJfqkyrBNc5F91s1E6rAUKL8JFHBTfz5Viait7/0CSt4YtbjmTpSnWwHrXCa/Zi0jdJNzlSaZn0TUpuYzWeRld3ivpb+X7kcaqapaeizPXf/tc1/B//ZxLfdHKIKxxUDx9h8fIrDM1+zAdTuQm6Uh3cejeNvQg6g6rF+4VgaWqJXmAsBy0SIkf+lm2VbXDr3YqTSGIkVhOwHLTAVm0Ds8zAvN+MpaklamTYfbxbtQljEUVkQkyC7GfsaC5rxvz4PL34kz2ATLaOWEegKblhPkwIBnkPJleT9KCh36lXRVIAwROQHCBd51y0whMNRem+Q77GMiytHpnKTfB3+QtyWZ8fn4f1qFXR8y9zNZc1w3XOhYlLE7JC+fnxeZovmwsOrYMOsRDrnayfcd6wvXngwTW8+ppQRS9EbpHvcBq7HoNhtwGDxsGC4oMczhR2vpcoBkbfQhRJ1q8Acc8/M/uKWWYU43Ny6Xa+OMWirV3IHHvmWQbPPMvgueeZLKsDlmHpRhb2hDeUVh+ZTMNk5rLsFxIJQWhO2pTnjcJUnxqR56uvCQRNrfdW2BOmZqkRbwSzV2c33Q6BZVj42n05K4liawftNq3qx8AyLP4y8Bf0nOyB65wLHYc6qD6raU/TLQu3LeLuh7/LL/HhIwSGTMlN+iazqltEe7UYWcRiZJEOcUxdmQLHcliMLMJr9koOMWotHoh1THNZMz3AkfszlZvo11aiK6jbXkcrYH2aPlW3TyQWaqcFM1ft1lrYz9gLblXGF+ISP6yZwIwswSHB0G+8mcjSrU1Pp3FxMIVGA4fKz1i88WYiSyt1z71xasOT67HYqm2wVdug3aZF465GidbzVhw+i1CHIsn6lUC8Yurfqqcf7lwfclKyVzIx3fmeoDeq/EwIFPX7ebS1c7InlKY9TVRzIcZiZBFj/WN52wHTM2n8sY3btOT2rm5pcLScA7wcCBEhp0mH1rEh0khAfG8GjYNUs6Yp0eT28lkUNreBcwMFkbzkahKNuxoxbBlGW2UbVqIrGLGOoLOqE/1n+yWB4MW2YRFKYJYZBJ1BSYttaWoJjbsawad4SYWodmst4gtxJFeTqN1aS3+G/E7NlhpazSL7jaZEIxvKzKd4eM1eVZYlxr1Gelvdx7vp4yYHFPN+M937iPGoWpB250YJVibZEn/ulMCxHH29XedcaNrTBNc5F4ZahhSrSANudb58BOFxXuIS3/eddE/MdQjrOdlDo9sadjSgbntdMXXiV0SRZP1KYBmW2jHUv1WPxl2NqN1aq3jiID5NddvrZInEsRNCVEajgcMHe5K0dSdn9hkNRTExNIHWilZ0HOqAx+Ch+o2GHQ2ymYUEiQRgaFrHv1s3XmlZjqXh8wkjzeX7suMmlFzgAWFzEW+EQWcQ/i4/mGUGnVWd+Gv4rxt+XMwyA3+XX3JRIG2T0EBI9m8zPz4PU7kJ2m3arKpkLvApHs56J3ztPvxJ9yeae5ZcTcJUbkI0FMVQyxD6NH03lVdZxN0NUhHqOdlDv0bacXXb6zBsGcZiZJGSJnKx7T7eDU2JRvJZsh61Us2V5aAFulIdRqzK2ZuhgRD6z/ZjrH9M9vvk0BENRbEYWaTRN6SixjIsFb3rSnVwaB1o2NGg+rDCLDM3nVkot8SvpRy8Zi+6j3fDWe/EpG8SK39dwaRvsqA2nRokEjcMRjMnC8kUuNxebTloQZ+mD0tTS+BTPBxaR7Ey/iuiSLJ+RURD0axTGDnpZYJMJiqdLOXwxSlW8fTUtKcJNVtqYN5vRuOuRrjOuWCrtiHQG4D1qFXR9T2RAJrOc/jTn9RVm+bm0mhrF0JoX30tfwI8WWJtVnI1if6z/eg41IHu490SI89oKArXORc6qzoR/iEM417jTVWzAIEAiW0uMk+7zWXNVDc1ah9FxBtB054mNO5qVLxNMuoddAZlL1pTV6Ywah+F/Ywdbr0bi5FFGPcai9E7ReSEmDyRCgupXInjYDiWQ932OlrNIq25uu11tIrka/dRTWFm9l4mAr0BeAwe9P6ul17QxSBTiWL7k/nxedrWE1erAr0BWA5a0FbZhog3ovq5Ey2ZpkSYTPQYPJi6MiX7+VqJrmB+fB6TvkmMWEdgq7ZlJWtkHqyUQF5n1zkXnT7urOqUPWRFImkaa5Mr3FkJL7woHJbFkov+s/1waB1orWiV7Ugwywxs1TboSnXQ79Sj+3h3kWT9iiiSrNuEhQV5Qzmv2Us/2ErWDAAk1RXjXqNq8akStNu0VFgfX4jDsNtAQ05rt9Zmid0JuntSOPW77GBYMcLjPCo/Y7NS5wtZTz29JmlHegweuqnJicv9XX50H+9G7HoMrRWteaOB8iG5mixY56FEfmPXY2jc1YiGHQ2KrVoCy0ELro9eR3NZc0GDD0X8/WIluoKx/jFYDlrAMixGrCOUaIn1neSgRg4poYEQnSycH59HW2VbznYZGYoJ9Abw/e+/x0xgBtdc17L2ojSfRu+pXuFQ8g+18Jq99HtTV6bo54qIyjfaDifP0bzfvGESwSwzCPQGsqrX+WQCgd4ArTxzLIfOqk7Zw114nJfsa/fdL+hOP9iTRPVpFtZvBD9DOY+x1XgalZ+x+Pz/yTZOHrGOgGVY/PLjL5KvkxxaUuFKriaLcoNfGUWSdRuwGk/j8yoW7+9OyLqM95zswTXXNUViQIKd9Tv1WIwsYtI3ieay5puq2JCKiUPrQHNZs2RzEYtRM+FwpvC9TIwOIETpfFKR3LBJKdmAPvwoCW2dNJ5jxDoCh9YBlmExah/NIiqucy7MBGZgKjfBa/Zi2j9905uLca8R/Wf7sTS1hKAzCGe9Ex2HOmjbQ7wadjTIDibwKR7m/WY07WlCcjWJ0EAIddvrct4vsXQoogg1CDqDtCJODkdE3G7ca6Q/RxIjarbU0Jbc1JUptFa0omlPU85JOofWgaAziJnADIYtw/j+99/lTmpLAAAgAElEQVRjrH8sS0caDUXBsRxs1TZaDa7ZUiOZyJ26MkUfb932ug1FTBG7FE2JJmdwdCGY9E1KqlvWo1bFn+052SMR5ivtNavx3EH34r3v5VcYlO8TyNeBT5OSae3Ll6W3P9QyBH+XP2v4wKF1IOKNwN/lB8dyEoJbxK+DIsm6hVhYSKPmrOBV9UlFEg5nCj5f9oeRiEMbdzXC1+7DpG8S0VAUsesxzI/P07Fk4jxMvLbU2AUogbQPNCUaan7q0DowcWkCydWkLMm60Mrhax2HoSH5DaXs42x9ldJ65NE1vF2awOEjLC60Cq7HuRyjOZZDz8keDLUMyWaJsQwLU7kJC5EF+Lv8MOw25BWxDluGERoIKWopwp6wYkWPZVjafpgJzCiSUkKQQwMhOmVl2G3I+bj4FF+cBvo7A8uwBVVjFiOLCPQGkFxNIuwJ00Ga1opW+jNEryVuY5H3o65Uh56TPaor4lNXpmAqN1GrFLnW2Ep0BbVbayUarVH7KGq21KBmS42kFUhMTzfqi0VIpKZEIxHw3yxIVZ/si2JEvBE6eNRxqINKLRxah+JAEoCcQfeFemQR4uTQOmh7VIyekz2o3VoL1zkXIt6IqtzFIm4tiiTrFuPzKhZ936Xw8yifdRoRI9AbyKqOEM0EOQ3qd+qzfGAyI1/UItAbQFtlm+wYdqA3IHu6XFhIo8XEybY9MycExeuBBwVn9S+/ErQJuVqNuTDWP4b+s/2Ko+N/cf8FpnITbRvmI6HiU2vd9jpYj1ox1DKEmcDMpmkYLActqH+rnk56DRoHacUrGooW1NbkWA6x6zHErseKLYC7DBFvRLUvVM/JHnQc6oDrnItWt4EbkgJyMCATg7pSHZUCEKLfsKMBgd5AQe8jctHOPJSEBkIIDYQoqavZUoOwJ0y/L066IJ9dy0ELOqs6VX/OMgd45sfnJftgZvrCzSDijdDbFQ+dtFW2ZZEaZpmB5aAlZ1eB6KruuVdwdSc+WWqqW19+tS6RTQR6A7jYdBHX/nQNE0MTmAvO0e+N9Y+h93e9GLWPwqF1oONQR1FycAegSLJuMVbjaRw7IcQklO9L5vSMEke2hD1hcCxHiUBmRYVlWDi0jrxmeUqIhqKYvToLlmER8UbgNXvRWdUJ414jndixVdvg7/KrqqqIx43vuTeOxx5fQ83ZdVy+nLtClYm5OWUiF7sew8Wmi7BV2xQFskMtQ5j0TcK41yjJHIsvxLNeQzLZpCRwN+41ovt4N4ZahhAaCGF+fF72ohANRWHeb876OrPMKLYzHFoHGnc1wnLQIpuNJoeV6Arq36pHw46GIsm6y7AYWYRb785b1YmGotDv1INP8TTAmbTiJi5N0HY/ARHG95zsgX6nHm69O8sAuRCQlr0YDTsacOl/XqIO69ptWmi3aSWHIfI4yGHxz5Y/q3oPL8fS0Nat47wx+/FmCtctBy2bQirErUhCsshnT87sM181cOd7Cdxzb3ZeayIBarVz7IQgJ3ns8dx5gr/8+AvCnjAWI4vwNHpou5ZZZuDWuyWHbqUqfBG3F0WSdRsw4E7hwKdJtP6Rw/u7E7K2CoDwQdZu06L/bD/CnjB1Xha3ADYTYU+YVsrIatrThM6qTmi3aeE650LQGVRl0vfMszdOa1+cYjfsoUVyvt7fLX8DI9YROP7FgYkhgZjIXZRM5SZMXZlCW2UbTOUmeAweWA5assadiWZEv1NPpy3VCNwJObKfscNj8KC1olW2BRi7HoOmRJOlHyNB0ktTSwj0BmDeb8ZMYAa1W2uhK9XBa/Yqnoyby5o3pGEp4s5C7HqMmnwS0XpkOALXOZeEfLAMK7EPmfRNov6teixGFsEsM1ltKutRq4R4sQwLy0ELarbUqDb3VIvFyCLCnjAlVeQxhj1hWkEjX+NTPJr2NKGtsg1DLUOy7+/VeJrKKSIRYSr5xBfCAbXys+xJ6Yg3IvuZbdrThGHLMGavzm7oMEJaqpoSDa00+7v88Bg8cOvdaNzViKY9TXDr3RjrH8vr60XsatTC5+PxdmlCdh8kthEAJPsZ8d3ztfvonphrwKaI24ciybpNsP9HCp9UJNFi4tDTo2x/sBhZpDleZCkJqu1n7KjbXofWitackzBKaK1ohXGvkcbpiE+3jjoH1hbVh5KS8veHH93c1CNxfpc7xQGCe/RQyxD1gpFrsSRXk7CfsWPSN4mx/jHod+plT3XOeqeEwHIsh9mrswj0BuDWu9FzskdS2cu15ESyydUknRoV34et2kZbmSPWESpObtjRAPsZO2zVNrRWtKJP0wfLQQs9KSdXk6jZUpOlh3FoHQV5dBXx62PSN4mgM4hB4yDmx+cx1DIE+xk7xr67YQZMJvGIaSeZPjbsNqB2ay1M5Sb0nOyh1ivAjSpM3fY6+Lv8tBJzs3mAmZgfn0fNlhpqxkl0XuT+SItQV6rDpG+SkiylCrTPx6O5ZR0HPk2iQb+OC60c+r4TfP8+r2IRHudlD24khixXRdq83wxnvRMj1hFMXJrA/Pi87OtB/g5EkiG2wAj0BiT6pmgoCofWgdqttTn1WBsFxwHbXheIlhix6zH0afpgq7ZJyB3HcnTwp2FHA5rLmm/J4yqicBRJ1m3CciyNfzWso+bselafXYzE/5dA1/EuukkoVbFI+V1XqkPYE4Z+pz5n7I4cyAk6M1SZWWbQcaijoFYksWv48qv1/D8sg+A1Hu+8m5CUyuWqWUtTS+is6sQl4yUsTiq3MX3tPnQf70b38e6bvsDwKR7RUJRqHVorWrMqgK5zLtnfNe83Q1eqw9SVKfSf7adTV2SDJBsm0YFEQ1EEegOo2VKD+EIcTXua6IQQOWEHegOSSoCuVKfor1bEnQWWYRH2hOm06th3Y/B3+TF3bS7rfdpc1kzNQ4lQnBgH95/tpwbG5D1I3iekjWbcayx4T8jEWP8YrQyJQQ54gPD5IFIHw24DrXwPW4ZppYnko8phelqYvnY4UxhwC8H2/9chFtq6dTgUJpkJyPSumgp0oStz/5NrsQ4aBxX3l4uDKVR+xqJBL8gm1MSLifHhR8kskqUEw24D2irbqDFzfCFelBTcISiSrNsIn49HeJzHv3/DKdo5AMJphXjJiPU88YU4PSmSJHvtNi2WppbQc7IHDTsaNqS1iHgj6D/bj7bKNhoES5ap3AT7GXte3UHN2fWcbT4xOA74eZTHhVYOh4+wklZj5sqsZvEpHlc6r8B1zpVX9J/LuX4zELseoy3dTKJKEA1F0bCjQXIBaq1oxah9FCzDUjGw/YwdulIdAIFAE12Neb+ZZjQSA0VTuYlOVAWdQerqXcSdjdhsDPYzdvSf7YfH4MGPHT9KKrF8ipd8fmu21EjIc8ehDtRsqaFV65XoCvgUj9j1GEzlJhh2GxD2hNGwo0HRhb1QkCqVfqde8nWiByMCdzHRElvAkMpzaCCU86KvrVvH+7sT+LyKRfm+JLq6U1hYUEdK+BQPj8GzafE6RBJws8MvmR5ZRKv6zrvCVPV5IwefT75Cd3EwhYceXsMDD6rrJgy1DMHX7oP1qJXqSW/WK7CIzUGRZN1mfPmVUMk6fISVFXcTkNy8npM9mAnMSFqITXuaMOmbRGggRDdcU7kJmhKNahE1AbGDIKX15rJmqjWqf6seU1emVFWCFhbSuO9+YSMp+ziJi4OCw3F4nIfDKZxOD3yaxMuvMPTn1Cw50kby124mxoK0BpVACIzH4MFQyxAmLk3IXiTIKHmu22KWGYkT9dSVKXRWdcJy0EIrYMa9RkqmiJMzn+JRt72OtoIadjRg1D5KBc6x6zF4DB6Jvstj8BQkeA06g5J2UxGbA2JySdrwQy1DcOvdcJ1zwdfug6/dJ3n/+tp9VNvk1rupp1Xt1lp6wIldj6F2ay26j3dj9uosbdcBQqXLVG6iU6ybhYlLE7ActMDf5afxUoCQ86kpEaYUycWcYzmJQWghjyOREKLBjp1gN+SMDgAhVwht/9h20wTLckDQx20G1No3PPTwGl54MXvysOzj/PILX7sP9jN2Kvpfia5seOq8iM1HkWTdZnCcQLQyAz/lEBoIITYbkziPa7dpoSvV0ekdovEh3y+0olG7tZamtWeSCPEYthocO8HelB+M2mrWZsB+xo6hliFZEa7YK0e8xJNL4sreRlyVSUkfuOFnZD9jpwRqrH+MthBJBZP8NyF2K9EVuM65qKaLCOp7TvZI4lJyYTGySFuQRWwO4gtxOOudGLWPouNQB2zVNngvCLrHqStTEl1S0BlE9/FuGPcawTIs9buyn7HTFqG42tVZ1YmaLTWY9k9DU6LBUMsQRqwjaNjRoGhtshkgEWDabVp6oCCVK3HAM8uw1Ky3UKLl8/Ebtnch4FM8tZogFWS1q3ZrLRxax6ZWgF7esvHUi+f/O4P+77OvEyvRFXRWdSI0EALHcvB3+eE654J5vxn1b9XDVG5SrKwXcftRJFm/ApTahHIQZxYOtQyBYzka49CwowGNuxrp9zeStO7v8sNWbcNMYAYj1hEaEms9apVEcqjF4SM3T7QeeHANb7wptA6s33CqN15i/5APvnYfwp4w7GfsCDqDWRcCUnI37DZI9FfizdfX7oOp3LRpbbrkahLz4/NwaB3Q79Rj0DiIQG+A+hkNW4bpBCOxfwCEChjRd3kMHtpyJM73gECWO6s64TF4sp7r1JUpSt6K2BwQkkXsUfxdftjP2LNIELEFIBUhAlJd/qnnJ2i3aVH/Vj0l9WFPmFYxg84g+jR9GLYMqzIVnbg0oTi1GugN5IyjMu8308OerlSHlegKWIaViN49Bg9GrCPQ79TT1t1m+ldtBPPj8xjrH6MGnrZqG93jOg510MNWxBvZ9OEAAHjjTUFn+sKLDLR16+jqTuGLUyzeLk3goYeVq1yPPb6meBBfia5Q2YB2mxadVZ1UfpBcTWJ5ennTn0cRG0eRZN3hINorsTaDCNPFp7A+TR/dzObH5wva2EirgtxWzZYaNJc1Q7tNKxtQTNpoSqclsrGoLZO/XSoQqrZ2Icdro3jtv6Zxms5LiRYJdI0vxPFT90/4t33/hvnxedmNleikxFWrzqrOrCgcokHRlepuCUFhGRbMMoP+s/2wn7Gj/q162iaq3VpLs8vEFTbjXiO1dzDuNWLQOEj1fRFvBBFvhLYkhy3DcGgdcJ1zydpPXL5881WFv2f0nOzB1JUpeC94FUfpo6EoTSfQlNzIGSQTgmQkX0xWpq5MoW57XcF6odj1GFznXPCavRIixad4SSVcaSKNVGvJvmPYbUByNYn4Qjwrlsu41yiJ+iHhzWoRX4jDY/DAVm2D65xLYgj6t4YvTrF44ME1xX1tejqNAXcKF1o5aOsEKcmFVk61SN5+xo6OQx1oq2yDdpsWpnLTpsUMFbE5KJKsOwyZm2d8IY7arbX04jh1ZUoiTtdu02a1eprLmmE5aFFV9l6MLKJmSw16TvYI7cnrMdRtrwOf4pFcTWZ9YMOeMPxdfjrhlIkLrZxidYoEo9ac3XgqvRI4DnjiSeFk+FKJ9CIy1j+GYcswgs4gvGYvFiYWFN2uiU2CmDgZ9xolBo/i227c1ZjXJ+dmEV+II74Qx+zVWarjIqPcmhINAOF0S9qMxDoi4o3QwG/LQQusR61C68rsRd32OvRp+lCzpSbr7/hJRRLv707giSfXikRrg0iuJjFsGZZYq4xYRyRVH/GhiIiVyddINWv26izV3VkOWmi0TSEIDYTgOufCX374C9x6t6TiTaaUycpXEWMZljrLk2BmPsUj0BtAZ1UnOqs6aTuRHBALaRsuRhazhm/EflvEhHnUPkrzF39NDLgFa563SxN46uk1ul5+RdjrDh+5MSVZ6HShGpj3m+ExeMCxHJhlBrZqm+qopCJuD4ok6w6C1+yVNQwMOoPQ79RnOZRbDlqyTnnikWbxOLUSZgIz6DjUIflac1kzQgMhDBoHsy7AzDKDYcswBo2DWPmrtPUwN5eWhEP/5reCb1auOKHNwPR0mpr3kdXVLZTaOZaDqdyE1opW/Pvhf4frnCuv1qx2ay30O/UY6xc8i2q31ioGNndWdeY0B/3woyTK9yXR1q6+7akGi5FFaoQasAWoPoa0kWq31oJjOfRp+tCn6QPHcoh4I5gJzFDnakLGxG1hhzOF++6PYzmWxlNPrxVkolhENoh/EcdysBy0wK13U82S+D1FiBQhUKP2UUqaAeFz6mv3qbJkmL06KxmAIckNJFqHkJP4QlxSwdaUaFQdGMSaxY5DHWCWGdm2ub/LX7Auq/t4t6xeSrxHiW0rtNu0MO83bwrxGrWPqtofAEHykWk5o2Y98yyDDz9K4kIrV5BsRAlLU0toLmumsWDWo9YiybrDUCRZdwCCziDsZ+xUzCj3IVmJrtDKhZwhJSBYMWQKtpX8m8ToONQhmUizn7FTkia3qbv1boxYR7I21suXeQnB2mxyxbLATwEe7R0cTp9Zx0dlSfxvLzP4Xx7I3sx2vpegcT4cy2Hi0gRCAyFVAu9B42DWJm8qNyHQG8BMYAax6zEsRhbh7/Kjdmutop8YxyFLd/FSCUPzLDfqip91PyyH0EAI/Wf7MWIdwah9FLpSHVznXLRyRRBfiNNpRCKgF7/fDnyaxAd7hP9/6OE11H+9jurTuSdhi8gGcWonQva67XVUdxVfiFOiRT53ydUk6rbXoXZrLSZ9k1T0vpGYGGLpYqu2wbzfjPHBcfSc7JENTJ+4NIGx/jFJy1CNaFr8HDQlGjSXNWdVhjcy6Si+zcxFbp/owJQWaZsRs+JJ36Qq4kEOp/nabYmE1DR5o+u+++M5E0DyIewJo7WiFZ1VnRg0DuKXkV+Ktg13IIok6w7ASnQFS1NLWJxcpG1BOZDSfqZr8mJkkcZpkKXfqUfDjgb0nOzJW81aia7A1+6jwtxoKEqrOBFvJGvzJOPcmYTF9u2NkOjDR25OREpyvVpMgpfWG2/mForKLfHmNXt1Fv4uv6pNnwwWqJ1IUnp9HU7l0Gyyyb7xZoJmPG4W+BSP0EAIS1NLCA2E0H28G2P9Y9RdvHZrLQCBLJPJRIK3SxOoPs3i4qBQ0XINpPDGmwl8sCeJ4DUeP4/yaDRwm0YQ70awDAvzfjONsiGkV1yZIpOjYrNhMuSi3aalTuUb8WpKriYxF5yD9agV8+PzsBy0qBpiIe/5mi01OYmW1+wFn+Lh7/LTKtNmicblpnrJIgQiU4+qdulKdWirbIOz3kntNWLXY5gJzFBSqykRBoxy4Wvd+k0TrMz1/u5EQQcZZplBn6YPLMNi0jcJ+xk7TZEo4s5CkWTdIZi9OotB4yAu/uEiJv8s73M0bBlG/Vv1YGI3Tisj1pGs8vmwZRh8iqdeNkpOywRLU0tZVSk+xWPSN0mn28QYtY9i2DIsqw05+n+zeOjhNXxxUv2muxpPw+FM4WvdOso+TuKlEkbSdtzo2vmePBOYCczAvN8se7IXY6x/jF4s5TZt/U59zrH5ys8Km7R86OE1fLAniUYDt6l6tfnxeYmHTuOuRixGFtGwo0ESFQIIeqzPq4Tpp8NHWFSfFkwTD3yaxA8/8HjiyTW0tXMbdvb/W0Xsekw1kXBoHXRqkOifpq5MoWZLjcQwmLT/g84gOg51gGM5Oi1caExW2BOmj2+oZQjDlmEsTCwImYgyByU58CmePqaaLTWKxExTIlh+9J/t3/TpQTHZES/xHqb0M5u1crULOQ545NHsw96rrzH44hSLC60cBtwpdHWn0GLi0KBfxycV6va0xx5fw8VBdVUtPsXTHFNiv+PWu/+mhwTuVhRJ1h2EpaklOOudiicplmHxvfZ76P53IUQ480TXWtEq+ZAR36R8AdOhgRCdACKePWLiRtzFCRYjixhqGYK/M3vykIjPH3pYWc8zPS2Evx4+wuKlkpsvu8stIrSX00ERvYtaywtmmcGkbxKTvkkEegMIe8KqjFBzOdmrWU89vYYDnwp6rs0UzRI916BxEM1lzZLvRSJpvL87gQOfJvFTgMczzzLw+//r3594SgLzxZ3cLRBrHGu21MBWbcuqXIY9YfSc7EHPyR7Z9h/5eUIOyOd7JjBDg5Sby5rBLDM0Osly0AI+xasiMEtTS9Bu06LnZA+tbBAC9FPPTwWRIGaZof5S4tBn8euhKREsJ2KzsU23ZxDbQpDXvLOqU0JwiX7tVq1cREUsibjn3jgeeVQ4dKjBciyNC60cdr6nrOV64ME1BK/lf039XX70/Y8+fFv9LZrLmtGwo6GgGLQibh+KJOsOQnI1iYWJBdiqbYpVFo7lskrq2m3arKqSeEonVwsSEDZWcfuLnJBIkHHmY/mp9yd4Gj2yxn2ZWoUXXmSo+PuddxMSN+PNWk88uYb3dyeoyWu+KhDZpIlFxUbjM4LOICYuTcj+fiIhiN43oyInPi0fO8FiwL15eq5cFZNEQrioBK/xKPs4ifP/U9Bn+Xx/P/osQozcejeWppZQt71O0mIlB5lhyzCMe40SvST5XVItTK4mUf9WvcTQ09fug3GvUVItFk/XqQ35DXvCsBy0wLzfjIlLE/Be8MLX7tsQCYp4IxL7BfFnnEwMisOg1YK0m9VgJjCDSd+krK9XoDcg2fuIFUlbZVtWpmihK9OqJRPVp6XV6a91G6vo+v083t8tT7ZefS23ropP8bCfsaNpT5Oi71kRdw6KJOsOA7PM0EgOpYgc4r6sKREEp5kftIg3Itmo69+qR8ehDqqlkIOuVJeVLzZoHIR5vxnGvUbJ1M7S1BJc51xwnXNltVBuhV5BjlARGwi1+WZiZOrXtNu0aK1opcaOE5cmsBhZzHuBIq9xrqrW9HSahmdv5rrv/jjeeVd4HTaztZgPfd+lbokD/52Kpj1NVLBOCIam5IY+qE/TR41hWYalUTiLkUXEF+Ko2VKD2q219D1Chirq36qXnSRmlhnoSnVo2NFQcESW/YydZpjmO1jlQ2ggRCcPiTaMaMb0O/UFm/CSyvXO9xI4duLm9FvEkFVTopGNkCJaRI/Bg56TPTCVm7JsIZSWeb85531nTjHf7GFHyfImV9tw4tIE6rbXoft4t0QGUMSdiSLJugPhOueCW+/Gj+0/KlZayClZvMnwKT7L98Z+xk6dxMWtikzIBcoSk0G5sNSx/jH42n1ZJ22OE8Je5XQLatYzzzJ4590EKj9jKTn5zW/jOG/cPAsE8SRVvtWwowGWgxb0afrgNXsRGghhfnyeXizznXwBgWgVktdY6Pq1WncNesH/50Lr3WnzQFpjxEWftPJM5Sb6ebBV2yS+auQARETIZCKYWBAQomI5aJElKhzLYax/bEPVVWaZQeOuxrxaQ7UgEU9kDyCVrULNd7/WreNfvl7Hc88z1G7l7dLEhgnKTGAG+p36vFrTTLAMi2goiqAzCNc5F817zdwvc0E8fPPY4+pae/nw5VfZB9MvTmUT0RHrCLxmL34Z+QVBZxCDxkE07mqk9g1F3Jkokqw7EMnVJH7s+BEOrQMTQ/LBxMnVJDwGD6KhKJKrScwEZiSbRv1b9RIBJzmF5/J0ykRmsLEYE0MTuGS8pHjaTiSAba8raw8eeliIzjl8hEWLiYPfz1PLBYK5uTTd1J56em1TJ/AWI8Ikp1h7Jq5syX1dbsmZlMpBqTUgJpfhcR593wkDAO+8m1DVanzgwbVfbdLvuecZ9H0nmDESRCJpVH62+fEkvxaIPom0xmavzkraZ6T1LLbJIAea2PUYbRFqSgQn9LH+sYIrVGrBsVxBzupqIN5TzPvNBVsEzM2l8bVuHQ36dbSYOLz6mvCe2ahtwWYj4o1IWoy5dE1+Py/7GXzk0TW88g8MPipL4tTvWJj+jcPFwRRmZ9UdCkdGsm83c2hHHK+WORHsNXuL2aN3MIok6w5FNBTFoHEQg8ZBxWmXlegKbUeIL/zWo1ZJ+VickbZZ7uQzgRm4zrkwfnFc1oMm05j0oYfX8OFHSZw3FhadI9ZwPfX02qY8djHiC3G49W7JRluzpQYOrQPRUBQRbwQj1hE4650w7zdnvdZqSWv5vmROstRoyK5cTE+n8XlV7gnFso9vjfGgw5lCg34dFwdTWeSX4LyRwxtvJmj18vJlQXPztzJ5qMbHiQyXKLmsk8+gfqee3haJxQn0Buhnr2FHA3ztPkX93p1COsRY+mWJurv3/FMPFv5zoaDfH3Cn8MyzDKzfcLQy8/7uhGqhuBySq0l4zV6EPeFNm6Tzmr2qNHAD7tyWLHLrqafXsPM94TDZaOBw+TKfJXFIJJD1e2JdFp/iYSo3gWVYzF6dReOuRomND5/iN6wrLeLWo0iy7mDMXp2FW+/Gz//xs2KJ3q13S8hB5sVgaWpJIpTfrEBjZpmB65wLP/zrD7j2p2tZ3//ilEAOXn6Foe7rhULu5HirWmNEcyLWbtRtr6Oh3ATJ1aREmyOuYORCLsH/I48qV6MWFtI5N3G1rbpCXaDFbtYPPChYS9i+vfHaNxqErLVtrydQ//U6Gg0cqk+z+PKrdVi/4dDVfaNaMeBO4byRu6MMTVeiKzSMOxfIBZjoruRAqlniadWmPU0YtY9iaWoJg8ZBxYug9RthzP+LU0L8ilrwKR6LkUVMXJqAr91Hw49t1Ta0VrRKFkklcOvd1DVejSA+dj0GXakO1qPWgn2wyvcl0WLi0GLi8P7uBLa9nsDly/xNu5yTaCJNiWbT2qJiIX0u89cWk7x+aiPrkUeFSv6BT5NZYvrMAyXRoFkOWjBsGUbHoQ5ZeUcRdyaKJOsORmw2Bs8fPHDr3Ri2DMtu1BzL0ZHnzDDnzOBn8UVgM8wDf7T+iEHjoOxm98yzgi+MUhUkH4LXeDz2eDYxaTHd2hMbx3IYNA5KKlv6nfqsrEMinlez2fV9l/sE/HlV7r+F3OtAlhprh9mrszDsNhR02g2P3yC4h4+wVGNHSF1Xt9DWfLs0ga916/D5eHxSkcSHH5KXnKsAACAASURBVCVxcVAgVa++xtDstgOfJsFx2JQokc3AsGUYDTsaZIXTYiRXk7R6qZSy8MuPv9C22lj/GFiGRcOOhrxi5IUFIRy40cCh8jMW09PKrw2zzGDUPoqekz1UH3Uzi0wRD7UM5WwBLk0tFRY27+NRfZqF52IKn1ex+GBPEpWfsfD71U0Whj1h1L9VD+NeIzoOddC4nGgoCj7Fw3LQQp9DoV5iYgSdQVoJm/RNouNQBwy7DTn/ZnIk6ze/FQ4hm0W+5CpZJBFEHMlkKjchNBCCW+9WPYFaxK+DIsm6gzE/Po+gM5g3jysaitKJJkA4pYtzDmu21Ei0GqGBEHSlOvi7/Dflc3Ox6SK8Zi8GjYNZpXtSuSm0isVxQhtKSTifqxrCcdi09hnRvInJVuOuRkq2SCVBTYWo7OPcrcJ84lmljLTnnlevjyEeaG2VbaqqmaSK+MKLwn10dQtEsfr0DUI4N5dGIiH8q61bR8e/c3jnXcFK4+dRgXSVfZxEIiFMZX351ToOH2ExciWFL79az0kqbhVIusFQyxCCziBaK1rz/g2JeF3ON4pUiliGRWdVJ2q31sKw25CVypAJhzOFPzQJ5rvaunWMjsm/ByZ9k1nTsJu9SAD9ZgQu73wvgeWYkOvn8/G4OJhSNAWWQ9AZpNIGuccpNgbeaItsMbIoOUDlqjSKkXlYOnaCxWo8DY4TPi8NeuHvuRk2NbleM5LiQMh/LkPkIn59FEnWXQJCcmYCM5KWl3GvMevERzQj5Psb3azmgnPwmr1ZFTTgBsl64UVGVZtobi6N80YOL7yobHeQGdVDWodd3Skc+FTY3J57ntk0gTzJBMwc/27c1ahaALwazz1Z+Mab+S9ASnquA5+qI5RhTxiLk4to2tOEaCgKU7kpL7kmWjByHyQiSEyy5LCwkKZxSNq6dbzxZgJ2u0Cq3t+dQN93KfxHn3DhvVV6MjlM+ibpVOiIdYR6Vw21DMFy0CL5DGS2bmPXY7QirCvVSYiWca8xr9kvAccJE5mJhDBR9rVuHafPsLIkOxqKZgXC3+pVu7UWw5Zh1a9pJJKmleq2duGzW3EgicNHWMzNpWX/vrHrMVVaKqL5zDWAQiJyxJUuNSCvrfgApWYfnJsTNJKvvsbgiSdzD5wsLKRh+zaF6tOCbUWh09ZqhkemrkzRydci7lwUSdZdBqK/qtlSA7fenbXxxBfiEo3WzQjhZ6/OYsQ6ItsyE0/T/ea3wsX6vJGjk0XWbzjUnBXaSGrCVt95N5HVeqz8jKV+UU89vYbpaWGSqeZs4cJrZplBxBvBsGUYPSd70LSnSTFOR7tNq/p2/82cW8fxr435H+vBf5QXvzedz31RYBkWYU8YXrNgTDlsGcZQyxAGjYOwHLTk/F1CdgmRLftYMFYtdGQ9PC5kHVq/ETRblZ+xaDrPodHA4cOPbg/JmroyhWgoirrtdYj+JYr6t+oRux6jIefiz4hYzC95HiJvptqttejT9FErkO7j3aoeB8cJAdzl+5LwDKZQ+RkrKwInweO3k2BlkpdccgKOE+KX3ngzgfd3J3BxMIUHHlzDsRMs5hfSOHyERdnHSdnP4dSVKfRp+tBxqAMRbwTjF8dztv2ioWjOPMPM1birkbYZR6wjmPRNKupZ+RQvEb2r1VduFHNzaVwcFOJ2as6u48OPkop5rGpkEXyKp6a2Rdy5KJKsuwy6Uh1qt9Yi4o1ktTYmfZOSqkzt1lqqzSjU+wYQ2pmucy7Yz9izNuXM+ImbLZ3LaXkuXxYm2Xw+Hk89vYYnnlzDAw/mzv8iLViv2Ys+TR9aK1oV2xNyq2FHg6yJpBJyTRXed39clUYpEkmj0SDEcYj1H+IK4cSlCVgOWmiwdzQURdOeJlxzXqNaPD7Fo257HSZ9kzkrccuxG2L7L06x+KQiiQceXJNcNOfm0gW3+1bjaSzH0vjyq3V0dQvB07dDo2WrtuFS8yV4zV50VnXi+uh1dFZ1yk4MkklJuSohyfIUvx/qttcV1GZLJIQDyDvvJuD8U0ryN1yeWcb3v//+VyNX4mU/Ywe7Jk+0Pq8S8klJEsDcXBrBazyee/5GjJXS3zV2PQaPwQPrUSumrkxhfmKeVhWV9iBi8nozz6duex2ay5rRfbwbrnMu+Lv8mPRNSnwF+8/2q/47bgSktSgGIayZe0NmqkL38W54DB7Mj88XJwn/xlAkWXcZgs4g6rbXoXFXIzWoYxkW/Wf7JRvOoHEQzDKD5GoSxr1GxQ2GT/H0wi0HUiWRQy6fLDXroYfX8p7ojp1g8fIrjGTyTQkr0ZWCN+fGXY3o0/Qh0BvY0Mh4LtH6Rio5HCdM64ltEqauTGHQOIiIN0IrNA6tg5ou2s/YMXVlCqP20bxaIeCG/uqDPUnsfE/w6yIWE0T39sCDa/ikQohKulPE7ErwtfvQtKcJ8YU4nPVONO1pkq0AEOf8ys+ESoxca5RlWASdQfSf7YfX7FWVYZmJFlN2APjS1A27hM1aDTsaYCo30SlDU7kpiyTmWkqeW6txIYPvmWcZlO9L4rHH1/B5FYu+7wTLhlzVztj1GEzlJnQf70ZoIISwJwxbtQ2rf12lvn9yiHgjt5xYqs0y3QiWY2lYv1GesBVnuP7mt/JO8j0nexDoDWSFuhdxZ6NIsu5CrERXJJMzZCJFUyI4T4snaPgUj8ZdjYoj6izDonZr7YbGuJdjaRz4tPD8vieeFFoPaiolbe0cTvzTjbZjLlIWdAbzbrS1W2vRVtkGX7tP8QIa8UbyTqUBwMXB3FOFG7W2yMRKdAW6Uh2a9jTBVm3DTGAG3ce7sRhZhKnchJ9tPyN2Pab6BHzg0yR9fBwHWnVbjqWpNQcJ/375FQYNeoHw+f08DnyaxIFPk79a9M5MYIaafUa8EbRWtGLQOIipK1Mw7jVi2DIsef8nEkKL0O/ncd4otHE+qUhiwJ1C+b4kjp1gNxTdRCo6ZFo112dn6srUhjP3tNu06KzqxKBxEIHeACZ9k4hdzx3czKd4zI/PY6hlSNb1nKyaLTU5p+0+r2Lx/u4EIhFBd+h05o9cWomuYKhlCB2HOhBfiMN1zoVhyzDmJ+ZxsekiOg514Or3V2XF3OLJwlux1BxACkUkksbcXBr/fGY9pxeauOJNhk3E4FgO4R/C+OFffyi2CP/GUCRZdykyq1dyHlrADXdqEvuRiUnfJNUmmfebN9RWvHyZx4cfJfFSCZOlQXjk0TW8VMJg53tClM5GfLA+qRBsAw58msxphEn8jHJdVKxHrXDWO+Fr92Hi0kTW812MLKJ2a62qOJ3DR5SNRB96eHOd2jmWw8SlCQy1DKFhRwOmrkyh/2x/we7iy7E0Hnt8Db/5rUCqCMm65944IpE0rcx9UpGE9RthCrT6NEt1OQc+FQjKJxVJemoPXhOE8JsVi6SEYcswDTUP9AbgOueC1+yFfqceDq0DkeGIRD84N5fGCy8y+OIUixdeZHD6nwWh/p//zOPt0gS+OCVUZwqxIZmeTqO7l8PnVYL4e/bqLDoOddAJxsw27dLUUkHtalJddWgdiHgjNzUdTDDpm6QRWpkrn06pfJ8wQfrMs0xBf9/Y9RhYhoWv3Qdfuw8Xmy4i7Anj4vmLsFXbZHWernMu+riCzqBEQ0nCuTdKsPJlFm4EiQTwxzYOX36V/8B43sjh5VcE25sP9mRXuIdahqgp8mbY7xRx+1AkWXcJOJajG/nEpQlJ9apmSw1CAyHJzydXk5LR8MzvcywHt94t2bj0O/WbMi68sJBGJJLetDbT17p1+P08urpT6OrmFCsPYtJJdBnOeifaKttyXujqttfBVG6SOL6ridN55lllQf/7uzc/C8dZ76TPaSOnXaL7uufeON4uTdCvkcf8U4Cnj/28kcMHe4S2oe3bFF4qESauyATdfffHqRkluXA89fTaLTOTXZpagq5UR6NfOg51IBqKYtgyjEnfJOxn7Fl+bpcv83h/d4KO4r/8CoP+71N49TUGf2hSfh8pYTmWhuWPHL44yWJigoft2xQCvQFYj1rRVtkGw26DhPSyDEs97tSsnpM9m2YmnAmWYWHeb866z8wIl0y0tXN44smbz/BjGRbL08sIe8KywfPAjUOS0uAJ0SKO9Y/Bdc4F61GrKi1X/9l+ReKyGhcqURvZqy5fFqqj10LqX5tEArKELOKNwHXOdct1Y0VsPook6y6BrdpGtVjiDUS/U0/DaglCAyEJCcucMJwJzEg2p5otNYobHyBoTDZbl0OE0eKK1+dVbJaWhaB8n+BI/nkVi6918tWs0EAIPSd7FIXrK9EVavDXVtmWs4WTb7MTm3nKLSX7hdV4OqdwPxcCvQH0n+3Pmb+mhMzW5lNPCzFIpNX7zrsJGisidpnnOGB0VHiuxGKDVC6H/5zCb34bR/k+4bl+XsXSVsiHHwnTaR/sSWI1vnmEm1xYXedcqH+rHkMtQ2irbFNsBXEc8MabCTQaOLS1cyj7OIngNXXGmZkIBHj8S73gfk+qOtFQFB6DB8nVJOauzUkqWQP/70BeAnD2lbPoPdWL8cHxjb0gBSDijeDs1rNZj2E9oVwdJu2w24GIN4LmsuaCq04cy2H26ixCAyH42n3wGDwYahnCqH0079BC33dC21hpYjm5mkQ0FKWteI4DbN+mcKE1BV3D+qa8NvPj8+g+3o2ekz245sxO1yjizkaRZN0lmAnMSKpOulIdwp4w+jR9qH+rHr52H0asIxINRs2WGgy1DNHb4FM8PAaP5HasR615xb1lHyfxwR7BokGpteL389TW4Ykn1/DOuwnZ0+/CQjqnV9ZvfhvHeWP2nWjrhJHoFhOH/1GzvmmtuPnxeYxYR6jRJHldlMT+BA369Zwk64EHhTZb5qmVTBo98aTQemsxFZb1uFFwnECOas4K4dTiKcZHHl2Dz8fjP/oEktX/vZQEWv4oVLvaO6R/l8rPWMkUZPVpwXIDuCGuf+rpNTzzLIPnnmcowbyZHD9SkXGdc2HEOoKmPU15f2c5lsZzzzP4YE9StlUDCE7mRHsmBnGxH7mSwrETLL61cxIX/hHrCP2MiYXkS1NLeW0amsuaVWn/OC7b22ujkGsbFoKZwAzaKtvg0DoQ6A1g9upswZFO+bA4uYhJ3yTG+scKDqwuFA5nCj29KQzJeO+J25dksCKRAGrOruOnAH/TfxOWYWGrtiH8Qxh/cf8FznrnLX++RWw+iiTrLsKgcZBWr4iWSJyzl6nrEJ/uo6GoZLqpcVejKj1PIiGcZn8e5emkX2YlJniNlzXkJO0lgtV4WvVEYmagcqNBEC1bv+HwdqlQIdls8TVx1teU5I/0UHJpl1svlQhTWkrP/aGH125btYCA4wRiMeBO0fuem0vjoYcFK4fp6TTe352gJrL33JttR/HyK4zElf6DPUn6/19+JZBQ27cpavfxUglDq5dqMxnlwDIsGnc1omFHQ1YbXAnnjRwee1y+7RW8dqMqKR5W4DggFEqj8jMWVcdYXBpKZb0GE5cm0LSnCT0neyQVY/sZe97WoNpBhQ8/StIA5lwgOYok43DEOpJ1Hz0ne/K2C8OesCL5m706K/t8dKU6tFa0ok/Th2HLsGCQm+FRRmxIlJBcTVJvMvFBUWkK8maxGk+j1cLhxBds1p4WX4ijZkuN5PEQHdncXGHVPTLlLQeO5XDtT9fg1rtv6fRjEbcORZJ1F4FP8VT7IYav3Ye2yja0VrTCVm3DqH2Ubm6Z2quaLTVw1jtVb/B+P49nnmWo6PxCqxB4Sy5GHAdqNipnvCfevD7Yk+0XIxZQO5wpKrzODFXmOGEM+otTwsXu0tCt0f7od+rzmpH+MpXG4/9t8/LM/vmMOnPVREIgmwc+FVpx77wrBNAWKt7OhYuDKbzzboJmFAKCLueee7MHIu67X9oWfezxNWpb8cKLDO67Xzj5kwgfolN7qYTBSyU3yNnFQUFIf+DTpGpvLstBC4LOoOrn5ffzihdGbd2NqqQ4U25hQYgT+kMTh3rduuxrHBoIYdgyjLH+MYQ9Yfr1zBQB8bJV22QfByFwHCe8JtWnWfrZeubZ3BWOQeOgrDA8c+Alk2TJtZ7JbcmJ4mPXY5ScmcpNqkT9+p16mPebUbOlRtE9n1lmqP2EnA3FrQhMXo4JBPrYiWxXfo7lKIknMo2N+Fd5DB6Yyk3o0/SBT/FZbe3FyCLVYonfP0X87aBIsu4ysAyLEeuIqqmjiUsTEg2XXARPPnAcqECYVLUcTuGiCAA//5de5403E6g5m91CIxorcqEVLzmfouA1nuqEMt2ym85zOHaCxbbXbzhRbzZGrCN5NU/tHbld3gtZr/4Dg3EVsUSNBi6nJ9djj6/hy6/kicDNguME0kTINYlTIZOHwA3NV993Kfq3Jvls1m+E14vYb5BqFiC0MO+7X9B1TU+n8cyzDK1QTk8Lfk1yxOtmDRvn5tJoMXESXSBZ4nbgajydpQFcmlrCxKUJmjEX6A1g0DhIqz/i7LzMZd5vlv3skipi+b4kHah44sk1mgFZvi+p2FZWqmbLERSxEF9XqsvSYUZDUehKdWirbMNY/xg8Bk/W4+0/2y/5GrPMYMQ6Qo2PiW9XJgEjQwty6KzqhKZEmCoctgyrJqZy4FO8KsKyHEvjkwohJiizQknSLtoq23IOAxHNlhLcejemrkzROCN/l592ITqrOhENRTETmMGofTRv4HgRdyaKJOvvBHyKx4h1BGFPGEtTS5LJQlK92sg4uM/H46USoS30/u4EnUojIBfQ80ZBq/LEk2tUkyS+OGU6oz/3PKNICMgEXKZdg/UbDj6foIWoPs2q1vZEIsJF6uVXboyh932XQld3akO6iiNHla0bCl3nGnJXsaan0wW3Jm92EkwOhGxo69bpBYnYIHCc8N/kvfG1TiDbpOVLchIJ4X7k0TXaViQkhxCIJ55cozq1xx5fw+EjgldTLusONUgkBMHygU+Flmau11AuCkeMiDeC7uPdaK1ohWG3AdajVvRp+uiFfdI3qUh4crU339+dwBNPCsS1qzuFJ55cw3mjkBH5wINriu/3fNYG1qNWrERXaBA2WZmZpPPj89Bu09K25/z4PCVHuXRXfIpH/Vv1sjYx8YU4QgMhWI9aoSvVyZJj4m9HBO9yVixqp+74FE8JW76cxtExHuf/JyerxctsWxp2G2CrtsHX7qOmwLHrMQwaB9Fc1qx4H4QAN5c1U/sRZpmhkTmj9lE4tA5Fi50i7nwUSdbfETI3BlJ6F+srJn2TsB61omlPE904cnljfV7FIjzO01yuzHDm6tOsRGNDKgTiKcG5uXSWYWkuo07iP3XshPSUHR7ncfgIiw/2CC2ymrPqKjeHj7C0JXT5sqAtI4/jhRcZSeVCDXJZNxSyXnhRmWgCQgUxHyFQqmrdCqKViZ9Heex8L4FXXxM0Z3NzaWr3cM+9N6JDXiph8NTTa/R37rlXCMiNRNL08T72+BodiLjQKrREScXs8yoWTzy5lvOxtJg4vPoakxW8SwxUc4V4P/SwMNnaoF9H2cdJVQHk0VCUkipmmcHFpovUfiEXycqF80ZOEpLe1X2jff5SCSN7IOBTfF6BvRwJay5rlhy6iM6t52QP/X/jXiOCzqAq7zztNi0adjQoVn34FI+GHQ2yqQrkQEgGCGYCM5LnpCvVqXbeZxlWErw9ah9V/NmubmEP0dZlk6x8nntqCCDLsII+7Ycw/vPyf8Lf7VesVk1dmVL1/Iq481AkWXchtHXrsn5Ei5FFiRdOn6YPfw3/FYBwIWirbJMlYYbdBsUy/jvvJugF8J13E/i8SnoRIyRL7jRIkGnaSS64gNBmeuFFBo88ukZbkOQ25WwQGg0cvvxqHdteFy7umRlgcnj5FeG5kWrMPfcKkTd+v2BKWYgIO5/LeyHLfEH5fjlOObbovvvjqDm7Tsnh5cs8HnlU2kp87PG1gsnjZqB8X5JWM0lo9D33Cu1k4EaVq++7FPq+k1pG+HxCVuXcnNDGeeJJQZf3xJNr9G+oBHI/99wrtCmPnWBlW4GZJLfRwEnISyIBXGjNjsXJBMdyaKtsg6nchLbKNomAfOrKlOIFudBJvNV4GkOXebh/SCm+T8VVazXLsNuQRZyIyS15fN3HuwsKlxe3LEkywVDLEAK9AWocq92mzXr+JHFCU6KR+JwtRhZhP2OHW+8uuI3Gp3j6mtRtr1Pc2y60Cu/PfzNnv66B3gDqttfB1+6Dv8sPt96NnpM9aC5rziK1mf5sBCPWEXgMHgSdQRj3GqHfqS/6YN2FKJKsuwircSHG5pOKJL7WrcteRCcuTUBTIgTAEkRDUYlvlqZEyC0jpXuH1qGYl0X0MD6fYLyXqU8hk2fEK0nu9zOrCOTkODeX/T3iW6NU7brQytEL47bXE3lbO4AguC/7WFj33Cv4PS0sCN5N1afZrFzE+EIc/Wf7ZeNLxCLpzHX4iFCd8fl4fK1bp6JluUVIhxLIY81cSgHZco9LTvN2u3D5Mo/LlwUSe9/9gr5oYSFNLSy6ulP45zPCY5Zrg/08Kmi1PtiTpM70uTA9nVZ8reWWnJXDavxG5VDJN0mMa85rGLYMg4kxEtLCsZyi8D2fNUjm42lr5/Dc8wwN8pbDqH30pggWALRWtNLH5tA6aC7qpG9S9QSnr90H7Tat4n3LTQmKo7A2c4owuZqkAnolstjRwaHuX9bR9132+y+5mlT02CKmqMT8WGlKe6hlCL52H0zlJgy1DCG5mtyQx10RdzaKJOsuwWo8jbdLE7h8mUckkkbZx0lZPykA6NP00U1yaWpJsvF1HOqgGi2CoZYh6Hfqs25nYUFwyX7mWaGKVfZxMouQED+k++6Py57+P/xIShZ+89s4FdK3mLIF5NWnWTz08Bruuz/bMgAAvdh2dafwdmkCh4+weXVVq3Ehk698X5KKr18qYbDtdWGKLvMCPjs6i86qTrjOubJOwbmqI3JkYcCdkm355WqXiqsymUspu1FsQyBug8m9htWnWbrK9yUV12a5tycSwutAgofvu19wnP/jf00tEj2W7dsUlmNpNBo49H2XogReiVxk4u3S7L/NI4+u4f3dCTTo1ynBI18nf3eOE/R+Yv+2ba/nF+s5tA54DB46jCKGW++WJRq6Ul1OV/flmPDZPvCp4Lb/UgmDL79ap58ZMlgghliHlGu1VrQqtv46qzphOWhBW2UbzPvNYBkW0VCUCuDVTvexDItR+yjceje1knCdcymaxQZ6A/TxKQ0FbBTE50pOM8Vxgs/b4SOsohVM7HoMQWeQVuNCAyHJoAAZcFASvvMpHmP9Y5gfn6dDSLdiSrKIXxdFknWX4OKg4HaurVvHsRMs5qLK7YzkapIGBhNvLF2pjm50xJB0JjCDsf4x1GypybKFAIQLY6OBo9UeInIWIxK5obd6+RWG2jFwHGSnDcXC+Vytt0yfLDEutAotwy9OsWhrz9/akcOpahavv5GQJTuDxkH0afoQ6A1Ivj49na0tE1eYlKotmcRMLiCWIDzOK95HvuqX2GBUicyJswrzrY28roWA44Qhh5dfYVD2seAFRSYTyWu0870EfvNbdXmaF1pvkPaXSrJbyZku/Q36dXz51bqixi7f8/cYPNDv1KO1ojXLToL4LCkRrUBvQJFQvF0qtDvDoqnTi4PCVOdDD6/RqU0x+BQPZ71T1v7AVG5SbGkREBG3r90HlmERux5DoDcAt96N1opWialxIWCWGfRp+hSJZTQUlTzWzaz0EAInd4DkOOD4P7EwX+CyJBB8ipfVtxJ9W2tFK9W5EhG7HILOIDwGDzwGD8b6xxD4NqDKfLaIvy0USdZdAo4TLiJ+Pw+/X5j4y5e9NhOYobor8QmWT/Ew7jVKKlziNgapYCQSgobm8mUeL7/C4IUX5cW3xOmdVKreeDOBp56WtxvIvOhnemfdd388r/Fi33cp2L5NIRJJ4yvNet7IlkRCqFS0mDhcvsxjOZaG3y+ItsMZ9gksw+Ka8xrG+seyLpxypJEspazC1Xh2S1SpGgVIX8vMlc98Ve41FwupAaHtq4ZgiSs5iYRQOSSt6ptxbJfD9HSaEhoi9ifCfaLxUgPxa61E0nO1cDNX5sVXDI7lMNY/hlH7KPxdftnWUuY0X+Zq3NWIQeMgwp6wpGJqt6cQHudxcTCFw0cE0T/xiFOjQZwfn8fs1VnErsdUOYhnTvzNXp1F3fY6TPomYdhtQOx6DO5/daNhRwP6z/bLTgjOBGbQp+lDa0Ur7Gfs8Jq9CA2EEA1F4TV7Ube9TpGMZOY72qptqoXuuUCqiY27GrO+RyaOc4neSWQZmQpsLmuWEOdcmrX4QhxtlW0SIm4qNxXDn+9CFEnWXYbKz1h8+JHQypHbIMQgWg05TcX8+DwVcGbqsZ57nsGxEywczhS92K3G0zj7e/n7G3CnFKsvShduAo4TSF31aRaNBsEGwvoNh/J9yZx6q4UFYZN8403BOiA8zqPs4+wWl8/Hy/pLPfb4Gg0/lvx8uw/Wo1b0nOzJmoTKNVWoKEr+hsu6X6WKV648RLnqRSbkSJZc9etr3XrOabt77o1T7V2LiZM1mX3jzcSmO+4TzM2lcewEi2eeZfDY4/IaNCWcN3JZ04HT08LAA5l6lFsvv8Lga53gSUXeM5mGuIAgap+9Oksduv1dfngMHtmpOT7Fw6F1qNZLkWoTIYuPPLqGys/YWxa7lFxNouNQB7TbtJJDWOx6DL52HyYuTaBuex2GLcOo3VoLr9krVGQyKrzOemfe51azpUaR8M1enZWt+pn3mzHUMoRoKFpwG1Eca0QmJgls3wpDF6d+t47mluw9rXFXo6wRKyAQUjKhrSnRKBriiklW9/FuLE0tKWaqFvG3jSLJustwcVBo4ZV9nMSPIyn8PCrYK8hN9zHLDGq31ioKV4POoOzItcN5I7x52+sCiXnuealLdyZMZg7//SXli9g77yZUjcYDUDB+gAAAIABJREFUN0TcuQhJo4FD8BqPvu8EywDxRVKMd95N4I03hbag7VuBmBJyVr7vhh4rGorCfsaOueAcfvH9As8fpCJc27fKrU0l/Rhww9KifF8STz29phhuDQD//KVypSxX9YtAzoV+y1b5v1m+KcngNT5LT5e5nnjy9scB5cPCQhoffiRYNrzwIpPTAoN4UmVWMwGBHH9xis0aLvGavXTKzLzfjJ6TPeg52ZOzQuE1e1WRLLGBZvm+JFZXBf3cE0+u0bijzQRxb5cTnU/6JmGrtuE/L/8ntNu0iIaicOvdqH+rXlJlIjE7jbsa4ax3wmPwwKF1oK2yjbYua7bU5J2qy2eoSoxOO6s64ax3YsQ6gtBACDOBGepZRbRPHoNHEv6eqYPq6hZSDRoNnOxBtW57HVznXHlfP9c5VxaBW4muINAbQHwhjtmrszQbVVeqK8bm3KUokqy7ENZvOJz9/Tqtar2/W5nADFuG6SZHxonVYsAtiMvL9wmC98xpteVYGsFrPCUqkUgaX34lTNU99fQannp6jZKfQuwExIJ4pQrR9LRgfJqpXcl8fB9+lIT1G/nbEBMEMi2UXE1iJbqStSHmEryrqTKpgVJw9gMPZldU5CD3u2K7jEwQq4XM9cyzDG3jPvDgGso+TuLYCVbWFFWpTfprIZGQ16aJCTGpBG8E/Wf7JVUfYvKZDxOXJrJCyDNXpl7nnXeF6KTKzwRN5M0asmZirH+M3nfd9v+fvbeNauNMs0V/Zq14XedOMsm56XM6s5Jzk7WSm5WTycR3keXEJ75xJsnlJjme2EOOT5xhfFlJmrE9+PirObbH9sFjmwZGDMG0GrWjAQajBloGjKwmimggMsYQBatlMFbAIzVgUPi8ICSVSqV9f7zzFlWlqlIJsNOT1F7r/WGsj1Lp4931PPvZu1S2DTh6fRRN+U38v6UVu4XggqpNAhNmNLnzc3EuKfJnLZaaUej0dEL2t4Na3TTlN2HYNaxIoAcdg6IsxqmRKdR+XAtTlkkUHxRwB2A/bddbhd9T6CTrewo6GXM4n0F3t3qFyN/rh/20XVM+1mKIEKfmFvKjTqsCctlptstxHDnGKJKYdECfs6g4JvKHeujhJdnHXwwlUmqDqNnlffeTSbvNr5FpxEoTi8/MbNJrmvHPoOVoC+rz6jFxc4L/u7NdveqjNOWZDiYnlS0IqCmnGhZD8vdXy7xT0s3R1u/m1yJJlUHqbSV8fyjJ/rScDGWoTSwWnGJQVBy7a61GIDld4L77Q3wskBzZXwwlNDv/91v70VPdA5fJhWHXcNptrOhilI9rMW41omhjEUq3lMK41Sj6zAHgyftiKIEXXgyLchVXi9nR2SRbFyWHdHeDGz3VPYpGoobNBlw6cQlD7UOyWqqJmxOabSC8rV5VG4h0VqpJTiWEpkNJAwTmnWY07m/kJyZbjrbwPloUg45BWA9Z+agcIS6duCSy1dHx/YFOsr6n8Hg4/NwYw9b3iEGomiVAOqBmkbQKUnCKiG1pW5LizNkYPi2P4e+OM/jCqf25p6dJ9uGn5cRde0NGOKU+6L77iQ9Xc0s8pchdCJYF1q0nJOWVV8NJujEtFahIJLXDu9ZQYzXQEGa5pYXEylk43He/8kTiYkh5UvK++4lGiZ7rT8tjeCuTVFXkCCcVYytVxuTWWtlDyEF4jC+9HE7Zpn4rM6KJyEYXo7AV2BBwBzDoGERbYRsqt1WuePIuFWyX47wu8Ur3ykPAWYZF0BeEp9kDR7EjScAtJCXpZkLKWUcYNhtQk1MDR7ED7WXtMG41pjU1OH9nHpY9llURLPNO84oIFgV9r9Uiixr3N4rOV3guDFOWCfV59RhqH+KNV6dGplCXW4eWoy0rPh4df7jQSdb3GLbLcYyNET1WUzO7JlEq1ossLtSxaG4hlg1vv0smBR94MJT0+J1dcbiuxGH/jfKG6fEQY06ay6Z1E9ayHnpYfeqMZYHKX8b4lsBiKIFr1zjUN5BgYLXpMYrde9V1SWtVXTh4WN4b60+eWNIUIF1nkSdpf/XX8uSh1aZcnfuPTy3hN23kPTWdTx2G7fginpK0CRf1qGJZQh46u8haSY6kHFgW/LCDmhUIQNrOdKIze1cUV7rJZF9zSzxJbzbjn4FxqxGN+xtR9mYZuoxd8LZ6ZVvwbjfHT3au1evSgvBcGLev3kafpQ+XTlyCeac5ZbahlmqWEuyn7SjdUorG/Y2KBqyFGeqZjUpYCC6gz9InSrFQW8atRjTlN2HAPpCywkhJoKfZo0rGootRDLUPoae6Bx3nOvjJSSXfr/BcGE6DM6kaZ95pXpOJSR1/eNBJ1vcYLEs2y8/MLLa+R4w179bzvP3u8k4xOUm0V+/vICP9UvLFskRXtVYZf3JrQwbJqVOrbBUVx/iNX1oN6uyKp6ymnDmrLESna610MkqTb6m8sShoCLN0SS0ctLw2ep/p6URSXI/covYLdCowFdl6fwepSkpF6c88G06a9lwp6PmQe/1z8wl8ZmZlzUvpevvdSNLnmraBKJFpym9CU36TbO7clW7SSv/gQ/L9mBqZwoB9QJOgWguii1GMe8fRb+2Ho9iButw6lL1ZtuoWm3GrMa0WqK/TJ5IgzPhn4Gn2oONcB2wFNp54rZZghOfCCPqCvAO9t9WLPksfus3d8HX6NFlVCCFtlVKi6DK54Ov0pYzymb8zr2hCCoAPgA64A0ltYB3fL+gk63sOGni8GErg4CFGNiLibmBuPoHftMXxuSMu0rmwrLpIXMt65NEl0Qa8ISOMw/kM73OltWX4wYdRHDjI4IEH5d3YpaDtGI+HU/WrEi4tsT5CyB37/7eQkLVJuO9+7dE42/5S/njN/yR/fHIi9vvuJ8JwWsHp7Eqd0/jAg6GkNpZa9NB994dUSdi69drao6kwdIvEQFEvOerqvj0rItuepn+rMCZPqFL0VPegZFMJzDvNaDnawju+y+kc2z6Po8IYw9WrZDBE6AWlFMMiBybMiMhUfV69asVoLZbUomE1oGaj6bYh7zaoSbPaKt1SipqcGrQcbUHHuQ54mj0YvT6K+TvzsJ+26xorHQB0kvWDwPR0gndm3703mlbg8UoxOZmAoTSW1I45ckw5EkZuvfAicfv+tJxkiNENXihaT2VOKoe5eRKl8/4OYp4pJQJyG7kWbZh0KZE3j4fjyediiJifHs5nZKuNNwaU/bG0VHZiMeD/eE6+EtbXJ1+VUCJ1Qm2SFpIlF3kjfO9WstatT25NrwZtn8dlW9XPPEsia4ZucbyOS82Tatg1rBhLI8W1axz+Zk+Ut1YRTs4p5QdGF6Pw9/rRW9uLpvwmVG6rvKtkSk3PpBUBdwB9lj4+DDrgDohCoLk4h/q99WkHY68Gw65h9FT3qLYBqYh9dnQWo9dH4W5w82aqWklsOjmUOr6/0EnW9xyLoQS2vhfB8ZNk0vDU6RgO56fO81sN/H5CsAylsSTfJ6XNm25q7+8gLsvO9tQidqqrUQqfVkMkIrY0eOjhJbzyapgPipZO3SkJx1MtpXah9SKLxx5fwluZEWzPItEwjzy6JOt3pTS9uG59SNP7qGRi+sij8po1Gl0jt4Qt1EgEskauwuqPHCkRxtvIvabPzCQKqb5BuaUsN5RAK4z0M/bMs2EUnEr2spKeG2Hl7Ec/XpJ1rWdZpFUlVXu+K90k5JzGPgHESkW4QRs2G9CU3wRbge07I1SGzQbUflwLp8GJfms/Rq+PaiaRAJm0VHrs8sxynN9xHud3nFcV1HNxDt5WL09whEtaQdJqgUDPtWGzQfE24bmwanVN2I5tK2yT1bbJeQzq+OFBJ1k/ANwY4FBpYlHx8xgqjDE0t8TTcokOuANoK2yDKcsk+pF0mVyK+ozD+cSJWpihKM3F2/xahCdU6fhkUdBx/3Qcv4V44kli/llUHMPuvVFsfi3CeyhJN3HhVGU666mn5UOYKYmwXmR5Py+lc1BpkiclauavQiiRGqGOTstrlYuvaW6JK/pOKYnKt76n3GqV2l1MTiYUiRy1eaAGo0qPKYzhkYKGTL/wYhj1Dawqaa00EZ3WSqf4AEIEq2uIkemRYwz/ev29/u+kKkVX0cYiVGVX8WJvuRigdGHZY0HFOxVo3N+ISycuJemcCjOISanScwV9QU1tOyl5q8utg9PgxIB9AOPecZF+KugLoiq7CoUZxMB0LUFDs6nbu5IO7F4OOuj47qGTrB8QqmtYHDnGoPBnMU1xHHS0WO6HsSanBiWbSmTzuT4zs3C7OVgvskkaMLphPvLosn/SH9qPzvGTTJIgWujNle56f4d8pY2aqmbvIhFBnV0kpkhKypQ0TLv3aqvgffwTeQLyi0r5KpuS3kyu9QeQCo8w8++hh5dkEwYAQoiUNFdKnl1KmZDHTzK4UMdqEt9vyAjLkiPa8qQVTKW8T5YFPskl53G1wwzT0wm+dU/tTaKL0XtKqs7vOI9LJy6hz9KHiZsTKTVRnV3p2aMAhGTRjEQAcBqcaC9rR9AXxLBrGL21vTBuNcpWxxaCC2lNPa5kCY1CtYIJMxh2DaPb3M2HO3tbvSKPsIA7IJuHSJG9K3kYSMf3FzrJ+oHBdplERlDCpYRh17BozNi804w+S5/oqrCnugelW0pF94tEyCZdVByD9SKbVGUqOMWINtVXXiU+WOl4SQ3dItWAts/jim7uqWC7HMdLL4fxwYfEALO5Jc5Pwf2qnoXpl8ubztjY6jRE9LUKhdYAIaOfmVnk7WP4LLzHHk8mKMJzJlxqETwULAtZErJufUiRUCi1dFPpvzwe0gpTq0rSypHcytsn/3lU0n5JydqGDPWYHKUsz/oGEmtUYRSHifv9ZMrw/R1RUbVOiybsSjeJaBq6xcHt5kQET9guFD6OXKUn3UUtJJwGJ58v6G318pOFFe9UrKhKdaWbBICnU8Vrym/iI4Pay9phK7CJnM65OIe63LokJ3sA6KzovKsE6xfv/SJt24jZ0VlRNV/u4jOVmTNAPs9b34v8wUVO6bg70EnWDww3BojHzwcfRnGpVX5DZBmWz/aq/bhWdgQ94A6gPLMcRRuLRH+fmydmojTYWVoti0RIK1G4aT3y6JImh+/hEQ4vvRxO2mgLTjFpt3DUsvkeeFA8wTY8wmH33qhqgLDWJRw6oBYX1ossTxZZFrx5J4USydJiMCt1YKfrrUz58uHnDvnb/4c/WUIgsPpNQc0WQWnyVYtQXkhMlewnHnp4iSfSQlzpJvmWwyOkilhpYlUrl889H04ZTp69i5C2tzIjeOnlsIjQGkpJi/r4SUb0d9pm0rKKNhbBvNMMR7ED/dZ+TNycUNUkdZzr4O9r2GxIKz4LIJ/Jr/vjaQ2Z9Fv7+WpUU34Tr9Ey7zTDaXDy/lZyAnRhtuDdqGCtxIjUsseC8sxy2ApsfBXLftqOxv2NouOV5jwKce0ah58VEa1qzkfRNTEq1vGHDZ1k/QDxmZnFP9ey2JARxu690aRqEM0skwttnRqZEk1C2QpsKz6OQCCB6n9O9iN65NEl2XamlOQ88OByNUOtKieHyckEPsmNwu9P4MYAxwf+vvJqWNV7am4+geaWOA4cZGRd4tXWuvXioGhnexx9X8VxOJ/BW5kRRQ2TkkZKCzGlGYNaCVrB38sTuv/yF/LnhGUJCdJSUZycVG4VquUvpiJZcoMPSoRYzhdrbIwc10MPL8nqyx54kGQwXqgjRryPPb4k+15Rol9hjOGxx5dwOJ/BtWtckoj+C2ccF5uSw4e7zd2KxKA8sxxN+U2a23tSOA3OJJKmlWjUN5Cq9ye5UfysOCZ6PaHpkKpn1Ix/BgF3AOG5MJgwk2Qcaj1kTbqPtHV66cQl+Dp9fNDz/J15BNwBuEyutKt/9Xn1aZ03ivBcGIUZ6mL2oC+ItsI2FG0sEt3OdplUrqwXWT5n8lf17F2NjtLxhwOdZP1AceYsyWnbvTdZh0JFuC6TCzP+GYx7x+FucCdFWdTn1YMJM1gILqQ055OCZZUJgHAJW2Jym9+1axw2v0am89IR87vdnGK7TKugHCDTm22fE2PJVJUuqfs71fl0dpFWpVKVwHZZvrokV5URQonUqL0+JX+sgr9PbrXRTeP4SUZ2KlIKteEBJRE+oDwdST8DctXY4yflyaJSILZche2tzAg+M7NJj//Ek0tYtz4kavfQSctr1zj4/STrsMJIwtClGq4LdSzqG1gUFYv/7uv0ib5fFe9UYMA+IJsJmA64OIeanJokwqHm4+R2cxge4fD5F6S1eeYsmRaWEoNh1zBPAq2HrOip7sHo9VFFEsiEGXiaPbAV2NBxrkNWHD5/Z54/RjnNpxCUtBk2GzBxcwLeVi/ay9ph2WOBcasxKXC7aGPRioxPQ9MhFGYUaor/sZ+289Us+h0/c5ZkrlZVsygti6X1W6Xj3zZ0kvUDxdhYQvFKiotz/ASOkvbA2+rlJws7znWItBZakLdPm1+W0HxSjsR0dsX5TXh7lnYFPTVE/dGPiY3CgYMMCk4RwbvcFJ1WjI0RHc/2rEhSVUQa08Oy4IORt74XwfET8iRLiWSkIlkHDqbXZpyeVq4YyU1wLi4C5n9iUV3N4hem1PowtRacmr5MqeWpVMUC1NvBcp97qhV74EHyPsm1cVh2+Zw+8KDYPqO5ZTlH8MBBBle647BdjuN/FjD8+3TtGsn3tF5ked83IRaCC6LvWTp2CWpwmVyy32Ol76yzPY5XXg2j51ocefsYdF/lFMXao9dHZR9baMrabe7GUPsQpkamRNPI1JVdiombEyjMIGafqSp2tE2nVqFaCC6g39rPV71WWn2nv4lV2VVwN7gVHd3tp+1JZGz33igqTaxsAoaO7zd0kqVDFqHpENrL2lG5rRLGrUZeRzHsGgYX57AQXEBPdY9oxHrQMSh6DGriKNUYRSJQHPtXIlrT04QUCkXZL7wY5qsM992v3HKam0/A7yeLtnRyPiKh0AcOMtj8WoQXhz/y6NKKHMWnRqaSNoRIhGxYefsYPPNsWJHc+P0J9PYRvZmSLklO0K1mXTF0i5M1T1VrhZp+KS9Kf+rpJUxNyRO6T8uJ/UXePnU/qlTDA2obj5KFxX33Kzvqq7UY5aYD6dSjkoO+sz2OF15cfg+kk5a790bxwIOk+vX6GxG0fR7nq6wUNwY4tH1OKkObX4skfS8A8AL18sxyxfORDjzNHsUpPTmSNTmZwPs7yPu5+bUIvu4nn18lQk+rTh3nOtBt7kbj/kZUvFOh2rIrzyxHTU4NSreUyhp2UpJFW4k0ENqUZUJVdpUohiYd2QJt+Ul1pFoxf2c+qT1ZtLEIxq1G3ruL+plJCRgdQJF7z3V8v6GTLB2aQUv9Ql1F2ZtlcBqcsvlbnV0kN1HqMC/X/nrhxTA+LY/xYcDVNaxI5E4rHdPTCX6ykBKmycnlDVUub1DYOqItwqFb3Iq8uZQwNTKFfmt/2vfz+4nH0yuvEhKmdExyNgZSTykKloXIUoEuJeE3RfYu+fbtf/1vylYRhtIYjhxj8NVX6puHWpSOknUDhVLuolo1T41kKVW/OrtI9Yl+rqaniamuHMHN3hUVVcToVKX1IskJfeTRJbz9bkRE6D4tj+GJJ5dw5mwMfn9C1hKhPq9+TUgWy7BoK2xTJTtK7cJIBHjhxTAu1BHdptr3hAkzslN6XJzkMQ61D8FlcqEpv0lWPyUXIcTFOb4SBiBJx1WeWc47xNO/1X5cm/KcTI1M8bdPJ39R+nrby9oVcyBLNpUohmiv1shWx79N6CRLhyI8zR7YT9vRb+2H/bSdt3QwZZlQuqUUPdU9qj9WtstEqyQVRVN/KLqOHJOfDmTZ5RaTsCIghdCIUq5Kkb0ritffiNw1P66gL4ie6h7YT9vTDqJtbokjexcZ58/5KKqoTZILY978WrIxppLWLVXmn1p1UaodEuIzM4szZ2MpNxBhFUi6lEKqKZQmEn/0Y+W27kpIFnXWf+HFMF54MXmo4YEHyX0/M5OIqnXrlQ1X6SSssHIxPMLxgxPv74jKti0H7AN8CPFK8vyYMIM+S1/K6JdU2qQbAxyeez685jYDoekQbl+9zU9SKrVEqYasz9InS87oBY3wbz3VPYrPy8U5NO5v5G+rpnMLz4XRU90DU5YJJZtKUPtxbdJFJBfnMO4dx4B9AO4GN3pre9OKVdLxw4FOsnQoYsY/w//Ylb1Zhvaydn4iyVHsgCnLpHr/pmYWDkcc5irxZiEkWXLxKEJYLy7fVnpF7fcnktzD5do9L70cVqz6pAu68d2+ehvj3nF4mj3oONeBMc8Y3A3uFXkQ0era9HQCf3ecQaWJlSVEzS3JFcAPPozyJqb1DawsmdESqiz32GrVQYBUAw2lsZTnVi178b77U4dzK/l2qX12VkKylDzFXn8jWQBPdXLPPa9MqlMlEXBxjo+rWUllRVgt6jjXgZqcGs0Gnp5mj+pjsywUB0O0wN3g5p3XhWQxNB3indHVDDs9zR4RIZQePxWW08ofXS1HW0Tnk4tz8Pf6k6phShdDM/4ZnlwJyZ1aZdHd4Ea3uVsnWDpkoZMsHaoYsA+gp7pH9EPp6/ShZFMJanJqVO+7PSuC93dEk66GhTmAShs4hdCIstLE8pEkUr8stUrWI4+S0fyXXiaWFRVG0paUiptZlhAyNUIScAfQW9uLb778Br5OH7rN3fjK8tWqcspeeJGYsr70chg5H0XhbI+rxsCkE1T9yKNLKU1EJycTqiaeSu2iyckEzhTGcO7n6qJ3tanChx5eUvU4U5ssVKuwud3K91PLuhQOZOR8FJWdApubT/AVVunEaDrwdfoQcAfgbnBjdnRW1pSTggkzuH31Nt96O7/jvCYyJbfUfJzWAoOOQdTn1fPGnbev3gYX52ArsPEttbbCtpRZgy1HWxRfg7/XD2B5ujGdVZVdpficlLQNu4Z5Kxu6lEAvREu3lPLHpUMHhU6ydAAgegG5K9cB+wBqcmrgafagvaydvyIszyxX9Nm5du1fsxKNMfzdCfmNkFag5AjA8AgxTC0qjilaCii1j6TEiQqulaoh69aT9tD2rAj/XErEj4tzPOnsMnahp7oH33z5TapTmxK2y4TwfVpOxuRTtd48Hi7leVm3nsT5yE3JeTwcCk4xfLTLE08qDyEoteSqa1h+ND2VKapSTM999ytHDgmfR+m+amPwFUZlYqc2yUirbnIEjmXJ8QjPlxbrCiV8+823MO80oyq7iq/ASDHUPpRWhUptlWeWy2qg1hr1efXw9/rhMrnQcrQFLMPy3nolm0p4gthxrkP1cViGhbvBLXJZL9lUknS/dL2y1EgmvU10MYrwXBi2Ahsqt1Wivaxd9Tib8pv449MrWjqE0EnWDxwsS8wGX38jIptNxzKsqNR+fsd5dJu7EZ4PY+LmhOIPCrUy+Kcq+U2IVqh+9OMl3j4he1dUUw6dEqmQm8yjbTCWJUTS4yEEzlAaw/s7onjm2eQKDq3cMGEG/l4/mDCD6X+ZhtPgRE91DzrKO+Bt9a7irIvh8ZAR+bx9pFWo5iYuxNhYAhXGGA4cZLD1vQg/FSaN75FCLUxZupR8pebmyfv764ssfm1VJ1ly55iuVK3GnI/kj/Wxx9VtNtQsQlKZQB44yIgc+J3tcXySm/zZVKuIAeQzrqTZAoC2wjbYT9tlL1ZYhhVpiFazSreUotvcnZbGa3JyOcA8XcG2catRVJWjRqjlmeW8tqnL2MUL27WAmpDKvYYZ/0xKDZqQaKqRIOqrle4QC8uwvGY1FXnU8cOCTrJ+wKiuIZNQb79LCJZa22YhuMDbN7AMi5qcGhi3GmHKMiVZNwCE3FQYY/gkN6qoTVFrI6WzXno5jGvX5DdOOtWmVm1ZDJEN5Yknl0SVG2+rF0PtQ/A0e9Bb24vOn3fC3eCWbXNMjUzxE0/porMrjrbPiSHpSy+HU7ZQV4t0iOyPfizfzjtzNobSf4zhF79g4fMpk5a5eXXrhlTC6qeelj/WVARHqZ2cipwJcaGOlSWIDz28pNqqpDicT8TxSqQuNB1C0BeE/bQd9tN20eeqp7pn1eTKsNkAp8GZVmVlcjKB19+I4Kmnl7B7bxRHjjGqQydycBqcqNxWCZfJxbfSpJVvqpNaKwS+CuBXe36lej4qt1XC16GeV+godqAwg+jApDIJNbAMy1tXrCYFQ8f3DzrJ+oHjcD6Dt98lk3dq2h36o99b28sHQ1MRq5wR4GdmFgcOMmj7XD0weKVE64knl1QJHMWNAY5vV6WybKgwxkQbyuzoLNwNbvz+69/D3eDGwrfyrvYuk4ufglIyKEyFdOwkWBYrNjScm09gQ0Z6cUDSYQKWJdOIi6EEampZBH6vPmGq9LhqonFAXbyeKjtQ6X7Zu7QRYWmbct164kp/oY5NOaXq8XA4cozhz/GGjLAsUa3JqUFTfhM6znUkVU5Wmt1n3GpEW2Eb/L3+FYnpX3+DGPOyLPms5HwUVQzuVgIX52A/bedbnHW5dZjxz2D0+ihP/Gi7PRXCc2EE3AF+jV4fVbyYYcIMBuwDsB6yipzeizYWwVZg0+T0zoQZkTt+eWY5XCaX6vd6dnRWpB/T4gqv44cDnWT9wDE2loDZTPQ1h/OVDSXby9rRb+3HjH8Gdbl1fOBrVXYVLp24JLqtsz2Of6piYTofg9er/kOvhWQ99PASXnk1jLx9JL5lJQRDS7ae7P1cwxh2DavexrzTjIA7gPq8+nuix7hQx+Kpp5dWNf0ViRBx+KflMWzPiihq1ujakBHms/bcbg6PPb6EDRlhvJWpbo2hFG9z3/2p8ybVTEjVKmAX6pTvJ9VQ3RjgUF1DbCiE+jDq7P7U00swlMZSnuuxsQQKTjGKrVE5HdiVX16BrcAmSk+gSKXBMmw2oCanBo5iB9wNbox7x1dcSRXioYeXRN8V60VW0YssPBeG0+BU1GZGF6OiuC0qJC97swyV2ypVj3f0+ijI0h1kAAAgAElEQVRajrYkxeIIZQtq30smzPAtxnTPS2g6JNKBCduu1kNW2ApssBXY0HK0BeadZtF7VbqldE3eBx3fH+gkSwc6u+K4UMci/wiJA5G76raftiM0HcK4dxxFG4vQZ+mDp9mD8zvOi35kWZa06I6fJNogtc1Qrsrx0MPLJo62y8pTdt81Jm5OwH7aDm+rFy1HW1C6pZRv96ylXovC70/gSnccH3wYRfauqKLNw2rgdnN8xppcpUvoFs+yyx5fShgbS6hOQqYSzCtlW6aqgCmZqsqRM78/gaLiGKpryOQq1R91dsV5B3glF/jpaaJLeytT/nw993wYx08ysq1sX6cPUyNTWAguYKh9KOkzIxVzGzYb0JTfhAH7wIpsQrSis4s4vDdfYvnMQiUZwe2rt1GYUahovikFHRxxmVyqPlW/u/Q7nHv7XMqq3ZVfXlnJS9R8rN5WL+/grmVVvFOhTxfqSIJOsnQAALq+jOP4SQYX6ljZzW/YNQzDZgO/FoILmLg5gd7aXvRb+3nfGbebQ85HUVgvsim1HMIJue1ZEZGL+0qQt49RDRpeKwy7htFytAVBXxCmLBN+c+Y3MGWZ0HK0BfN35pMqe2sBvz+BJ55c4ocUKozKm58cKoyxtKp5c/NEp5a9K8qblMrZY0iP8XD+8tRiquqYGgFXM0fdvVe9UvDY4/L3e+lleXJ2riIG68XkCullexz/fX9UdK7ViBWN1akwxlLmSoamQ7DssaAmpwaWPZakyUJhy4pO6N0rVBhjKDjF4MYAmRJWquLRTETDZgMunbiEQcegJm1ib20vTFkm2aovbSlqITVD7UOyjz81MpW2Fk0JlBjaCmyKU4xlb5ahrbAtbSNiHT8M6CRLB4+CUwwO5zPI3R1FdQ0LZ7uY9Mz4ZzDoGMRg26Aos7DszTKUvVmG+TvzvBXEtWuc7LSiEFTUnGqMXwv+RaDfqb1w9zYkd4ObbxFM3JzAQnABpVtKcb35Ouyn7bAesmrSfrAs0iaU1oss3n43goJTMRzOZ9Kq8lWaiEv5SqpfkQipWsnZQQih1qaTW2pQM0etMK7MH+v4SfmK1IGDpA199ar4fB4/yeCRR5fQ9nlckVitW0+I1YW69Kbwhl3DqM+rx6UTl2StG7ytXlFrzNPsQb+1H22FbSnb16tFUXEMlSZCsNUkBHW5daoTjdSaosvYBU+zBwF3AOPecVRuq1TMDxROMtNcQONWo2z7VKmiN9Q+xJM/LbqvdDB/Zx6DjkF4W73wtnpXrH3T8cOBTrJ0iJDzURS3biVw/CSDouLkaom31YuijUWoeKcCLpMLFe9UAFi+ekwHP/kb0tbZ+VerJ1ltny9vyhsy7s4V5VD7EAybDfjmy2/46JIZ/wx6a3vTnig6czbGa5zSgdtNqgvHTxK7h+YW0upNRdgcX8TR3BJHR2f8rsULqdkmyC21ypqaD5hSiDZAzqvS/eTadh4Ph5MFDAylsSTypuZU/8KLYU1aLSnaCtvQZ+mDZY8FM/4ZzI7Ooim/KalSxTIsHz0jXW2FbbKPHZoOwdfpg9PgROP+RpzfcZ6vCpVsKkFdbh16qntSDmdEIkBLK4ueaxyKimN44cVk4T7NFyzdUsqHI9fl1ikSIumSs2+gYdOGzQZ4W71J54QGPNOlVN3j4hw/JViYUZj275IOHWsJnWTpEKHmn1net0pu2tCUZULHuQ7+B86yx8LrktL9MRu6xeEv34/g5f8cTimCFiISIUJ2ZzupMBw5xiS1llJFtWgBbXtwcQ69tb1gGRYBd4BvB3YZu1CeWQ7LHktaE0XXrnFYt560l+QMNWn+oNz5n5tP8HYP27MiOHKMaN+UiFNnFzF1fSszoqqvWQso2S0ora3vRWTbaqmGIdQqeNSJXbqUTFWnp8n5PHM2hs7OeBKB25CxLGR/6GFiayDMI1SC0tRrn6UP7gY3HMUOWPZYYNljQVN+k+LjeFu9sB6y8hUd41ajSAM1en0UToMzbUPO8sxyVS+ol14O4/U3InwFVEqI5+/M4/yO87JVOIBM3N2+eht9lj7YT9uTBOJyLfVuczcKM5QzCGf8M/z9U0V6AeRc09t3GbtS3l6HjrsBnWTpEGExRJzH//40aRlIN8GWoy2idhjNGLPssaTUJMi1Uw7nM7yeRdqOGrpFqjbUbPOFF8OaPZ7WQps1YB+Ar9OHfms/jFuNMO80Y8Y/g8b9jTzJbCtsQ1V2FZgwo6ltwLIQRdg88eSSSJs0PZ3AW5kRRQIGEOL0VmaEN4xUM9e80h3HtWscbPY4fv6L9Ctn6WLoFpnWy/koqol00ak7Op2nJHYXLiW9E8tCUWj/wYfK1dIbAxwKTsVQ8g+xpMEPWhn7tDyWsgLIskSXduQYMdbVasvxZeWXmm5HEV2Mos/Sx/syrWbZCmyyFaHPzCxsl+PYvZe8j2rVQ61gwgzfYpRzXaeu8L5OeS8rX6ePP+7G/Y2anpPqxko2lehTfzq+E+gkS0cSpqeJgNlQGsOn5eJWVGg6hEsnLvGuxtHFKHydPj7s1t3gFj3W5CRxWa80sdieFUm6IhYGQD/2+BJyPorigw+jiuLldFYqZ+9UmB2dFf3o91v7UfZmGRr3N/IGrFycg3mnGWVvlqWc+hp0DCK6SAKdbwxwfJVkQ0aYJ6CvvEr+tj1LfUefm0/gwEFSbVQTpDe3kGmxw/mMapzM3cLwCLGJUJpYpBUftTaf1jajx6Pc3lNzXgeIHjFvH5PU/qOxTFqGBm4McHju+TB/YSBFwB1AVXYVbwHQlN8EU5ZJ1mdOCb21vSv20FJr3UlF4jcGON4Y98YAt2YDJbS6NGAfSPo/SsDq8+plL1iEBq1qMTdCsAzLu8Gn6+K+mjxSHToodJKlQxZuN4ex8QRyd0dTbs7huTB6a3tRnlmOkk0lIkuHsTHS1jqcT67upS2w69eVN8bVrj1/m56JohDRxShuXL6Bxv2NqP24lrdnmPHPoCanRrQxdpu7Fdsm/l4/bthv4Ib9Bnpre0Wbmd+f4Ctzb78bAcsuR+xocRQ/coxM8dX9ilUUdc/NE5J77RqnOa7nbmF6OoHqGhYffLg8eTg2lgDLqkfvSJeSI/5n5tQ5h0rVpdpaFod+SibqpETL2a5dx+bxcCguiWH33uRK1lD7EMozy2HYbEDHuQ6Yd5rRZ+nTZIFApxHXklwJl6PYkfSczvY4Nr9GEiGGbnFpx+vIIegLwmVyyXpr2U/b+eNpOdqSlKwgNPxMxyZFrXqmBOrTJUS6JE2HDkAnWToUEIkAn+RG+Xw8IXpre+E0OHl3ZaHWovbj2qTpukiEVLR+bZXf5FON+qe7nns+jDNnY7hQtzJSMewaRlthG8reLMPSzBKqsqvQlN+EGf8M3xZsym+SjdcRYiG4gFu/vYXrF6+jt7YXdwbuJN2m7fM4X+Gh05gFp5iUmX4AIQy0AvNWZnKV8LvA9HRCNbiZgmWXdUs3Bji88KJ2krU9S94AteCUvPD+gQdDfDV2exZpO0tjeS7UsSgqjuHYcQYtl1bXGvu0PIZ/qmJlK4xcnMPEzQk4ih0wZZlQua0y5ebNhBk+VHml6/yO82jKb+IraFINl1w77bI9jkutcQyPcKgwEl3f3YRworIwg7jXD9gH+O+ZcKI5nSoTNRZNRbJcJhcvefC2etG4vxFMmIHT4OTtNoTmqjp0aIFOsnQoQkkkvRBc4H/sKt6pQJexC6PXR+Ft9aK9rB01OTWi2zvbiYmmUrXlrUzlSTLpWreetNc++JBUe2yX47xG58YAh6eeXsIDD6qP+aeCrcAGf6+fH5UPTYdQnlmOmpwa3gzSUeyQtWoIz4UxEyBWFx3nOvBVw1cY946r6rWE5KDgFIMDB0nV78BBBk89vYTX34jAdjmOyclEUhuReot98pMoDKUxzdWGufkEOrvI4EDBKQY5H0VF68xZ4h2lhTAJ8f6OKD4zsynjjuQwNpZApYnkaaqZmNIl1fApkSwacs2yy7mNr7wq1g9+0U7arhXGmGIOplYEAgl88GEUxl+wcDjUz0NbYZsoTFkO9Xn1KUlU0cYimHea0ZTfBKfBCVuBTfT/cuRgdnRWdDup4HxuPoGnnibO/mfOxpC3T9nOQQ5XutUDsqWgrXfpayvZVIKanBqR+7tWDyzqMp+KZNHJxaKNRajLrUOfpQ/j3nFUZVehp7qHN1/WoSNd6CRLx4pQ+3Et+q39IvJAx7er/7padNtIBCj5B/IjLWd0SsXvchWp93dEeX+nGwNcyuk4YRRLOkSLZVgMOgYxcXMCPdU9qMmp4V8bE2YQmg7xV9XDruGk9srUyBS4OIfbPbcx5BzCb8t/i4G2gZTVLoqt7y0TzcceX8Ijjy7hgw+joum2I8cIGZKSgAt1LDq74nh/h7LYmmUJ2d29V/yYWtYzz4Zx4CCjqnFztpMpxq3vRXClO66pqhaeCyuSz0iEEMgDBxnZ433m2eQhC6UYHkqyhN5bUhf333k5nkikwkJwAfN35lWJc6stjkM/ZbA9KwKfj1uxO3/AHVAkVpXbKuEodsDX6Uv6nAkvhNTE5ACJzKIXTFJUGGPweDgcOMjguefDKUk3veBxuzn89/1M2lO+NFEiFamkxMtpcMLb6sWwaxjj3nHM35nH6PVRDLUPidqLhRmFuH31tuLzMmEGUyNTmL8zj25zN1/pK9pYhC5jF4Zdw7I6Mh06UkEnWTpWhNtXbydNE457x3HDdoM36hTC2R7HyEgCJwuYpAqEUPz+0MNLqDDGVN3A1SD0anriSfmx/fBcGP3WfgzYB/iN0rLHwk8ROoodfHgvFfSrYSG4AJfJhRuXb8BlcmGofUgzuaJYDCVELbPD+eT+LCt+TQ88GErSDA3d4hRtDYZukQ1yLQYJaKtOjmz5/QmcORvD8RPELVyLVURPdQ/qcus0nau5+QRsl+M4cozBK6+G+fMjxJVuZQPTouIYfw7WrU8WskcihKQpeZcxYQb91v6ktl1dbp1i6+pcBYtLrXGU/EMMNvvKSJbQ70n4nGqkiaLszTL+PmoWI9SfqjCjMOn/rBdZvPRyGM0tZEpVzW1/ejqB7F1RtLeTClZRMSGt6X6XO851rLnmrOKdirRd86k9Bn3P77YJrI7vJ3SSpWPNEJ4L860N6yGr6P8mJ8nE4oW6OMxVYl8noenjasTZV7rjogm2F15MrnaMe8dR8U4FKt6pQNHGIl7UXrmtEjP+GT4c9rr1OmwFNpzfcV6TYJZe6abSbFzpjqPgFCMbczM5meCJwI9+vCSyKqARN1rbcJ2dpGr1v/37tdW73Xd/CH/875Zw9BiDURkH+OMnSdXRUBrDZ2ZWUaQ+7h2HeacZg45B1ZDhdPHBh6ktIKR6LOBf35e/Jwax0kqhUmCwcNkKbEmVrenpBM7+LMZ7cK0EVdlVoufRmhMIQCSUl34fhQj6gooki2XJZ++tzIii7o/mlV7pjuPTchK0few4mU5eqS/boGNwTacolSJ45NBl7OKDoIfah8DFOdTl1t3TaCMd3x/oJEvHmiDgDvC+PfbTdtnqxIGDDH5WFEMgIN6cWRb8Bpgq800JlSY2yZBUGl4845+BYbMBxq1GsAyL2dFZmLJMqMutw2/O/ob3uwr6gkm6stVicjKBuflEksg/b5+46jN0i+OJ1jPPhtH2eRzVNdp/3IdHSHaknF3CWq8NGeGkTfczM4uKn5PYH6Wqx0JwAcatRsyOziLoC6Ipv2nNqgQsS2JhlDRd7++IyurW6IBHfQMrIllBX1DReV26vviHL8BGxe9VdzeHcz9nsXtvdEWfbSG5U3J6VwJtAyq1AgGigxISOTkYSmNovUwuDl5/I5I0lHHtGrHpeP2NCPb/a0RRqkgtLZi/M68a3aNl0TB7rei39sPb6kXQF0S/tR/mnWZY9lj06BwdK4ZOsnSsGr21vXzUDt0sx73jSfEdIyNkI6O6F+Fml7ePxPik01oYukViP+Q0Ow89vJS0qYWmQ+ip7oFxq5Efz56/M4/SLaVo/8d2mLJMqP24FqHpkKoL90qw9b0INmSEsT2LiNiFFRepp9LQLU5EGKWGpXK41svh4GEGj//va1+5Ult//mYEfX3LG1AkAt6F/myh/PvZVtgGT7MHC8EF1OXWIbK49lNrNMg556Motr4XwSe50aQszlRgwoxqBYumH7hMLlj2WFC0sUi26tnZRQjKpdZ42jYIQpKhpimSw4B9QHS80unBgDsgan8atxoVH2t7VgTNLXHMzSeS7EUiEeK0PzzC8e3ktbB7oJgdnUVvbS9qP67VpNei5Mp6yJoyQkiKAfsAaj+uFd2vvaxd0aJFh45U0EmWjhWDCTNo3N+IwgzisxNdjCI0HeKnlkxZJlGJfWw8gd6v4qj4eQzHTzKap7jm5xPoucahqppF/v8g7u9Pp/BVKvkHZdH7xM0JFG0s4g1VPc0eFG0swvTtaX5ceyVGhHn7GDzx5FLSRJVQkC3coITxMVSkT0kJdT5/7vmwKsGirRot03h3a73yali0qU5OJlD6jzEUFcdQLPM+VG6rxOj1UdTl1vEbqNPg1NSOGbAPwH7arnm6bDUQxrJIl1yEFA0mlk4Ljowk8D+OMCuyFRFWo/y9/rTuOzUyJTpmd4ObP39yMTy9tb2yj8OyZDjl+EliFWKzx5N0gTcGOLy/I5pWPNZKEJ4Lw9/rh7fVC5fJxRu72gpscBqc6K3txbBrOG1NJAUX5/iJy/M7zqOtsA0tR1t06wYdK4ZOsnSsCrUf18KUZUJVdhWfrUbbhkUbi3hndApDaQwn/yejqNUBSIWruoZF3j4GL70cTptAyLltS0HjgPqt/WAZFoUZhUnHmg4mJxP88wsn3xZDxHCUWgesWy/OVaSTlevWh9DcQipc1otxPPb4ErZnRVQrAl1fxrHzr1JrkO7FOvE/xee8syuOwp8REbxUTB5wB+AyuTA7Ootx7zjO7zgPT7OHtxCYHZ3FgH0A83fmk16zy+SCr9OXlrHkSqFUxZLL3aOw7LGg9uNa0d+GbhEj2HTDpAGxXkrOMDQVhLYHaitV7MzISAK/83IwVxGLDS1TmAAhLd5WL+py63ghfnlmOaqyq+BucK866iY0HcKgYxABdwDj3vFV6aZmR2dhP22H/bQdHec6MPCbAXhbvTrB0rEq6CRLx5qCi3MIuAPwtnox6BhM0jI42+OwXVb2z7FeTNZWrTXB4o/F4ETRxiI+My2VX1EqZO+K4oEHQzhzlmh7aJDwYoi4mr/+BrFpkIraadVq3XqiGcreFVW1S+A44OfGGP70z9KzYrib60//LAyfT3zMn5bH8GsrKyvyB0jl5/yO85gamUJ9Xj2GXcPoMnahKrsKnmaPbOWmLrcOAXcAX/7iS7hMLgS/Cd6VTDrqmyRHRtQyOntre1GYoW6ZkC6od1TRxqK0BNxAsnBeaUnjsKQYGyN6wgMHmZRThhSh6VBKE9WSTSVphatLIbW4KNlUgvq8enhbvWnrqOrz6hFwB+Dr9MFR7EDZm2VpOcvr0CEHnWTpWDMMOgZRua2S/8Ere7MMVdlVST92NEBY6rnjdnMrFmxvyAjLenClAt3AGvc3rpm4dXqaVK+kWqqxseUYnRdeXG6xRSLA2+8SAvbAgyHVCUKPh8Pf7PnDqF5Jl1SrsxhKIG8fCX3+bWeyHomLcxhqH0JPdQ+6jF2YGplC5bZKRdNHb6sXldsqUZ9Xj9+W/xZD7UO4VnsNfZY+eFu9uFZ7bUX2GXIQhhELl1IwMfVJo67lWgOMpfC2epNI4+j1URg2G3ii1VbYljKMnaKtsC2ldkmr/9OV7jgqjDG88GJYNS8TILFUqSYyhUsuRkcLKKmVW+ad5iQrGTVY9ljQca6DP//RxWhSVVKHjnShkywdawIa3mreaYatwMZn+w06BpN+xC/UyRuLKpmSStdDDy9h82sRHDhIBNYrDYLm4hwq3qmA9ZBV0w/88EhqM9RIBPjok2US9GF2FJPBZXLR9vmyl9P2rIjo8a5d41QdtZ3tcTzx5N0TtlM3/dffiOC558NpVxSfez55429pZZF/hMGRY/JGtADxXOup6eE3xfBcGJdOXEpq3zJhBgF3APN35uHr9KHb3M1rc9rL2nFn4A7sp+3oMnapv0kaII14oUvaphy9PspbDdR+XMtbmJS9WSb7uCzDore2V9SCmvHPwNfpQ091D0o2lchW8Ibah0Sib8NmA3+O1Fpk7ga3Igmp/bg2reqt9SLJnZT63MkhFblTOp6VXOhMjUzB0+xB4/7GJGF8xTsVmgnpjH8GldsqYdhsgPWQFV3GrrQnOnXokEInWTrWBCWbSuBucIOLc+DiHIxbjRj3jvMmn1qwe29yheaRR5fwViYJmLZeZBVNN1cKrQL3SAR47vlwSmHvYiiB4ycZkY2AVL9y/OQymXzlVZKjl8oZ+8zZ2IrJk9p64cUwPi2Pwe3mZPMAJycTaVlCyIn0rReJhYHDEVfcoH2dPjgNTiwEF9Bl7EK3uRtN+U0pndVn/DOYHZ1Fn6UP7gY3vK3elCSLCTO4ffW2qt6m29wtSwSkE35qoc1K4nwaEi00Cy3dUgrjViMqt1UqCtBHr4/KRuyoxb1M3JwQEbOq7Cp0m7tXrDPSoiubGpnSPAUoXXQYRQ5BXxABdwABdwATNydkL4yCvmCSv5aahk4KLs5h9Poo+n/djz5Ln27doGPV0EmWjjWBcatR9KNHp6LO7zivuQ0gJBJvZUbQ2ZXeyP3dhNB1XeuE2Gfm5alCqQZNSCg3ZChPELKsPPlcbcXq/R1R1eEDKTweDs89n1oDJmcmOz2dQFMzyUmUc2oXosvYxVsLBH1BOIodsB6yatJd0elWJasD6t5fnlkuapfJbexKruNSciJsj0uX0jE37m+EeacZA/YBBNwBlL1ZxhMl6humhqAviC5jF1qOtqAquyqlDxSNhUoF6h23WqykiiV8P4TVNS7OodvcrWhMasoywXrIim5zN4Zdw/D3+vnBG7rqcuuSjpGLc6jcVqmocaMTi2vRetbxw4ZOsnSsCca942jc38hvFgvBBXzz5TeYG5vTLEz2eJad33fvJSTgzNnYmlev0sXQLQ6PPLokimWhuqnp6QQ+LSeWFHK5bpScrVsfEpEaGgHz9rvKE4SLoYQo03At1vYsedduLZicTKQkWkpTZzcGONzyEaNUNXIXngujy9gFd4Mb7gY3mvKb4G31wn7avmoCQAcc5Ja02ioNWKYEQAql8GYl80+ATLZSIkFNfMszywEA53echynLtKrXuRJ0m7th2GyAead5VdUblmF5/dhKl2WPBQAhh2qVQq1L7nwOu4b5i0CaSSqEv9ePsjfL9EqWjlVDJ1k61hzUJ4u2DIo2FiX5CtXn1ctqJQ4cTNZl2S6nrriMjSXg9yfW1ARxbp6QnLbP44hExPmCDz28hBsDxHxReKwffBgVVaVYdnl68KGHl+Bsj8PvJxmOUrd3Ib76ikPWf127CtZrfx5BVfXqy4J9X3F4578oE7+/fF/ZWLSoOIbOrnjK95NlWFw5fwWV2yoxf2ee12rZCmzkGCx9GHYNpzVVqCaQpu064ePJkafKbZVJjys1/KRrpbqwGf/Md7Kxu0wu/thXM1Endz4Mmw1o3N8Il8nFr5ajLaKKonCVbCoBE2ZgP21fNcEqzCiUTW/oqe5B5bZKNOU3wbDZwE8lUo1bt7kb9tP21ZxSHToA6CRLxxrD2+pFyaYSlG4pRVN+E/osfegydqFoYxGii1GMXh/lKwpKbZG2z+P4JDeKnI+iKDjFiITti6EE6huIxkeuqrJuPdE5HTnGpNQ5qcHvX67arFsfwqflZJpqbGw5X/Cxx5fwyKNLeOXVMJ4RmKNKDURZljhiayWOQ7e0tea0tgaPn2Rk9VYrxfAIp/h8m19TfiJKVDU/j2sYxq1G+Hv9uHTiEobahzBgH0C3uZvPydRKCGgLSWljL8wQW3jU5NQk/b9S20naHtMyqUpbl/R5zu84/50GEAurfJXbKhWPf+iWvHaPQloBpNmgSpi4OSFbrVorglWYkTysQEEHBpgwgz5LH2/QWvZmGUq3lK7a0kWHDkAnWTrWEOG5MEo2laDL2CX6Yb199TZKt5SKTErr8+oxYB/QfNXe2RVH9q5o2hNv2buiqhN7cnC7SX7gAw+S9tfrb5BIHPo4bvdy7I0whNp6keUJ2ObXyOQgy5KKGJ0qfOjhJVWC9Wsri5c2rg3B2rgpDMuv7o6o7a//X/kq2396Qdskl1ZQz7X2snY+qHnGP4M+Sx+cBieCvtQ+WVT8bdhswNTIlKy+R2rGKeeIrqaVmvHPwNvqhb/Xr8kQ02lwoj6vHv3WfoxeH8XUyJRqiDNAiFnQF0zpaZUOwnNhPvFA+FqVyOun5TFsfS+CI8cY2e+W8LyZd5o1a5r6rf1rRqqEqzyzPK2KJ4160luFOtYKOsnSsWag5oMAuUocsA/wsTv0qtbd4NY8Ug0QnRY18VzpeurpJd4YNBVsl+N46GFSoaJaMJZNrsA0t8T5iTthgLMwdzDnoyhsl+N8Re6xx5dkdVsUV7rjqzJilVaU0smBTBfNLXHFc73WmB2dxZeVX6Impwaj10cx7BpGU34Tpkam4DK5UsbNUHd/aisitUMo3VIqEstzcU7WKX0l7SMlDypbgY0Xowd9QXSc6+CPTw7zd+YVq25KYBkWUyNTuH31Nvqt/eg414FLJy6hLrcOxq1G1QlANV2Y7XIchtIYX91VOsZ0gpkBwFHsSEmaijYW8ckSSmJ4ert0/MSEGHQMrshdX4cOOegkS8eaYqh9SDTdU/FOBbqMXSsSLVfXsGuWyffU00spW1WflsdEVgVC8iSHouIY35ITGohaLy5PFX6SG8Vjjy/hak9cVcDf3BLHf/rT1Vew/pf/NYT8Iwzu3Ll7BAsAflXPyj7/f3xy7UkWQCouX3QStZwAACAASURBVFZ+iUHHICx7LGDCDJrymzTZg1DPKyGJmfHPoKe6B32WvqRKx7h3XHbjVrJWkIKLc5gdnUVPdQ98nT7ZisiMfwY1OTUo2lgEU5YJ7WXtmL49rfq4QnPPquwq0XFzcQ7j3nH0VPegPq9ethKX7lKa0qSJBtLsUZrdSFe6+ZJSkiYlTEq2E/N35kX2DlMjUysiVzp03A3oJEvHmoJlWBi3GvmYlJWW3Osb5Ddx4XrhxTA+yY3CUBqD9SL50ff7Exge4fjJRGFlSCnKR2iT8NTTS7we6oEHQylDrLN3kfs99viSiEQJw5/fflddEDV0i+PbjKtZ69bL20tMTiZw5mxMsy5r6BYHQ2kMFUZl/yxh6PXdrmRR0PDe33/9e7hMLnSc6+CjeNT8zijJMmw2aGodKYnk04nKcf6jE4GvAoq+TyzD8iRmIbiAofYhVGVXqVaopDolaqTbuL9x1RN9ckupsvazIhL8LdU8CsOsS7eUaj5XFFycSzqGkk0lKwpr16HjDwU6ydKxpghNh1CeWb4qPcPwiHy8zjPPEkF72+fJES1K8PuXhepKZIcShoceJpmCUnG7MGdQisVQAq+8GuYJhrBFd6U7DutFVtXra3IyIRLNr4ZgWS/KP9HkJBkW2PpeRPE2AKnAyR3LuvUhHM5fFs9HIlA85rtJsiiuX7yOmpwa3PziJjrOdcBR7ICn2YOpkSnZ28/4Z/hNW0uwdF1unSzpSKcay4QZuEwuXqQ/OzqbpNWipqTUiLTinQrViBva9ryXS3pOh0c4HM5ncOBgsoO/UBpAiVbtx7VwGpzwtnoR9AVVfxeii9Gk55dOJevQ8W8NOsnS8QeHT3Kjog3+k9zknMN0QE1OX39DnmRNTibwwIOEUFFQbyxaMVMjdZOTCTz1NLntc8+TDMXjJ1MLfoWWEKtZDz28hLbPlcX0t25xqPlnFrduJdDZFZf1qaowxlK6uj/19BJfIVS6jdI5loNa1E4qzN+ZR+P+RgTcAdTk1CC6GEXFOxWKovCLP72IwgwyOXa96bri416tuipf1flbZb2UEmb8M+i90AvrISuu1V7DwrfidhfVlQFEd1aXW6cqrldqY96NVbqlFOd3nE9qx94Y4PAPhhhsl+NJfmtCB3u1RfMnHcUO9Fn64Ov0YWpkKinsuTAjvdD2qZEpmHeaYT9tR29tL3ydvrRbljp0rDV0kqXjO8HUyBSqsqtk/4/m86WaxFPD5GSCryAN3eJSEoCcj8jkorQSRYnHW5kR1YqU2y22NUgVoBuJJNs6rJRgqQVKA6T1ar3I4szZGG75kvMXhTE/WqtmSv934KC2aTLh+Xrm2TCqa9QrfnKgE3nzd+ZhPWRFv7UfldsqZaf7xr3jfEvNsNkgqzcadAwqisGVyBvLsKrRP32WPnzz5TfoNncnbfjC41wILqCtsA1DTnkHckC+0rOaVZ5Zjvq8ejgNTtgKbLx7vSnLpKhp+rQ8ht17ozhyjBFdeISmQ3eF7KVTPZTLm1QiaUPtQ3wVVHd113E3oZMsHXcdXJzDsGsY83fm4W5ww7LHgrI3y1CfV580Gcay4DdfJQ2VGiIREjS9bj3ZvKeniUnpffcTt3Ml3BjgZIXpQm3YBx8q63lYFvjRj5cUdVHS21KD0tUSrFSasWvXOLTaWPwkl0w4Sity1Hl+rdZn5tTv2fCwvKHpG/93BL88z2I+DcuN2dFZXPzpRU2i9NtXb4tIVF1uHW+Oad5pVtzoTVkmkZYr4A7AesgqGvCgvnBS8saEGfRe6EWfpS8pwmVqZAoTNycQ9AUx6BhET3UPyjPLMX9nXvE1SCNjtCzDZgNqcmrgKHbA3eDG6PVRWW3aQnCBr0ZVvFMhq4VytsfR9nkcX30l/tzdzSqbcasRtgIbBuwDqudGztFfSYPXW9uLtsI2zcMMOnSsFDrJ0nFPUJNTg7I3y2ArsKEutw6zo7MYah+SbY/QTXclZqJUiE7X7r2k1Xjf/aGkkXOtoFOE990fUszeGx7h8MSTqatKwNpkEWqpYAHE2PXM2RgOHGRwOJ8RVdhYFmvSrhQuLVYZwqEAubUhI5xWG5FO82mBu94Nw/+lXSRel1vHV0NGr48q6rXoKtpYlOQxNeOfwbfffIuvG75G0Bfk/x70BZNaaLUf16paUkh1T8JVsqkE53ecR1N+E7rN3bh99bYqKZGD0+AUVbqkVcFzPydGwNLJ20HH4F0jWUqkSxjwLbXloLeTw0JwAR3nOjA7OovgN0HZ2+jQsVbQSZaOe4JBxyDcDW7+B054FS8Fne5LZaEgB6qNouull8N46mliLKomYE+FnI+WiZESWdMyvac0lZduu05NwC6FoTSGouIYTp9hUGFcPvbqmtUfi3D96MdLmlp+336bwE/+JjXR/H/eieD8ZyxmZtbWjmLQMaga7CwkWKHpELg4x6cWqBEcoXeTlGjR/MXeC72Y8c8AIO1Cp8HJt6tYhoWtwKZqNioNri7aWARbgQ23r97WZIKaCtI4IanXVcEpBsZfxJKqjT3VPfeMZGldSuaui98uwlZgQ7+1f00CsXXoUINOsnTcE7AMi/LMcgzYB8AyLHqqexR1H7Ry9Myz6oJzOSgFKgvJxUoQiYCfIrzvftLKrG9gsT1LOeBZis8dcTy9yknCP/rj9CpyQ7c45O1jYL3IJonjP/7J2mUj3nd/CAcPa9e2sOyy9i7VWqlmSw1cnIO31ZtEtgybDbh04hJfvQrPhVWrV9ZDVlFbjQkzqM+rT6oCMWEG3Z91o6e6B7//+vf831uOtsBWYEPtx7W8ZkzuwoNCWjEavT66ZuckNB1KMvikeZEASS745F/bzlKSL40WopUkl8nFxyE5DU5Y9lhUTUTXckknSefvzGPi5gQ8zR4Mu4bRU92zZudOhw4l6CRLxz3DN19+A1OWCfbTdgzYBxRDdCOR5WrWM8+GNbXFKIZucaIW2FNPL62aYFGMjSWSzFHXrQ9pam2NjibwF9tXL3Q/U6j9tXxmZjE2nsC1axyMlTHRxhiJAH+2YW1bhZft6bV3zxaqtw2l6+X/HEZhUQw3b6q3JBdDCby/I4r6BjalPg4g7aOAO4D5O/NJYnShAah0mbJMsoJ3asoprQKFpkPwNHtENg2XTlxC4/5GDLUPYWpkCtHFqOJACCBuMRo2G1K+Nq0I+oKyr1Xo8zU5mcDxEwymp5MvKoRtRi0EkMoFnAYnzu84f1dIltTXbHZ0FoOOQdhP22X1oDp03A3oJEvHPcOgYxD91n7UflyLquwq1R/h4RExWdqQEZb9cVeC283hSnd8TasfgFhPlco6QYjD+elN8MmtvH3pTUEdzieeYobSGM6cFZtHjo0l1pRgvfSyusP27OhsUmtGLWhabT3y6BIOHGQU27+dXXG88moY1otskjdawSlG1sJCCpqTKN24izYWiXRRcsJpl8mVVAVSwox/BgvBBXiaPWgva0d5Zjnay9oVb8+EGTgNToxeH12TbL3Z0Vk4ih2KrVDa2gTIcMgHH0aRty95gIJGA9Xl1qFkUwnKM8vTOo7QdAgD9gHYCmwrEvfLLblWoK/TB3+vH9P/Mi16bTp03C3oJEvHPUXL0Rb4e/0I+oJoym+C0+BU/LFbDCVwOJ/BI48u4ZVX04vJGBtLpN1q1ALq4ZUqh1CI2gss/vjfrc7R/b/tjCIYTO/1ZO+KYvfeKN5+N4KXXg6LfI2CwbUjWX/yhLzVBiUBEzcn4PolaRsJp73o1OdK17r18o7809PETJZW7txujn/t27MiGBjk+OrmYiiB6ho2icDX5NQkbdqWPRZ+46ZEq2RTiai9F3AHeMKihWTRUHU6/admRiqHdMKPKWjAdu3HtaokRTiUsntvlBe8q03ZAkQasFoCM+OfgbvBjY5zHfywjHmnWXNckFyVb8Y/gzHPGFwml6Y4Jh061gI6ydJxTzHuHUdNTg3q8+oxYB/AzS9uYmpkStU0cDGUSDI+BIiu50p3HEXFMbz9bgRPPb0k8nBat554Y505G1uVmanw+Ta/FsFzz4dVcwiFmJlJ4M/fXF2b8P98KQzXlZX5hVF0domreouLa0eyThbIV9hcJhd+//Xv0VPdg+vN19Fv7ReRAmf76uwjlCY9K4ykNfqjHxOLi+xdxNcJAN7KJMHZ9N8AknIt5fyWpPqe0HSItzsw7zTzGi9hRUhLQDIX5/Db8t/yIuygLwhHsUPRvZ4eHw14tuyxpHyOoC8IT7MnrSqRYbOBn9xbDCXwVmYEu/dGcTifQVHx2rTfVwqWYeHv9cNR7JAN8qbviRQBdwD203Z0nOtYUy2bDh1q0EmWjnuK0euj6L1AWiwTNydg2WNBx7mOtPQRHg+HT3Kj+NGPtVeH1q0PwVCqvDn0WfpQl1uX8jgmJxMiw9JUuFC3+gk+rS3JdLEWZqjv74gqtmSDviB6L/Ti22++lW2r/dVfr1x4v/8ggyWZBJ+xsQRefyMCvz+BJ55cwk/zGXR2xZG9Kwq3m0PBKQbVNSyOnySt1IJTTJJJbVV2lag9qJRZKAxEllZY5OwPlGA/bYcpy4Sq7Cp4mj3ot/YrZh4CxO9LWnEadg0j4A7A1+mDu8ENR7FDJKZPZxk2G0QkZDFEdH00yWDre/JjtDR029Ps0fS61wJBX1C2uiW1hmEZFhM3J9BT3QPvZa/eKtRxz6CTLB33HJY9Fph3mnHpxCUMtQ8hNKMt+sLj4fBW5uqIwfs7orJWC1MjUyjMKISj2MH/bf7OPHqqe1SrCmpYWEwg853VHe+xv0utw5qbT8B6kUXePgY5H5HpLy36tc8dcc0TfnIre1dUURcVcAfQU92Dr371lSzBKj8Xw/o/WtnzfpIbRfBb5dd35mwMOR9FceZsDIZSEnL9wYekmtXZFceBgww6Oji88mqYt7cQQrhZS60YpGjKb5IlKqnuJ4Sj2IHwXBi+Th/qcutgPWRVtB8A7p67Ol2mLBMmbk4oPv+cjFnsQnABXcYu9Fn6FFue1ovEY2ut4ev0Jb0GIUmNLkZhP22HZY8FQ+1DqhYZOnSsNXSSpeOe4+vGrxGeD/MO8GobCoWWbD2tS84CgeamCXU01NXb2+oFE2bS9iFqblldO+y558Oqwv1IhAi5hROP1BNMGlathOoaFg89nD7Ren9HVFHzRsfjf3fpd7IbbmdXfMXv5ebXtFtmAKTFe6GORc+1OJ57Pozf/CaODRlhuL/mcOQYg7x9DDye5dYvF+f4jVptyo8iPBdGeWa5qPIldXZPhfk78yjMIK7xdbl16LP0YW5sTvU+K6lQpbOKNhZpjpxhGRaXTlzCyNURtJe1izRqtM1vuxzHry+ymmOX0oXwPSjMEMcg3b56G45iB7g4h286ScSRDh33CjrJ0nHPsRBcgHGrEZXbKtFl7BIZMsohlUO43Hrl1TAqTSyqa1hUmljkfBTlycgzzyaTF2o2SQkfbckMOgYBEJNGLUJmITZkrM4iQc264kp3HI89TsjRAw+SzEC6odFWmRb7AoDYXmg91gcelG+7To1MgYtzGHQMos/Sh5tf3JSt5ji+iK/4vPzFtgi8N5K1cJ1dceR8FEVzS1y2yiJEIJDAp+UxDN4kLecNGckDFbT9JKxqqmHYNcxXgKi/FhfnMOOfwbBrGN5Wr2o1lPpIAYS03b56O6Xzu7CluZpVsqkEdbl1aCtsg8vkStJtmbJMisc+1D6E0euj/LSjp9mDgDvAX4wshhLYvTeKoVscDueTNmNpWeyutL+lLUNhBqSn2YM+Sx+4OIcB+4CqD5kOHWsNnWTp+E7QZ+nD/J15dBm7UJNToziOPjzCyVY9HniQiNoLTjGwXY7D70+IbAne35HclpicTPDtRqmZ4vkd5/kpJibM8CaV4bkwootR+Dp9slluSrBdXl0VK+cj5bbKle44X316KzPCt+xobmNRcQyvvxFJGa4tJJosS6pazyiYpT7wIDkmpfZgn6UPA20DcJlc6KnukSUI09MJxcdPtdQqc1RA/8KL6ZvXejwcxsbE9+mz9PE6Kyr+ToWgLwguziG6GIXL5JI13CzPLE8S0FP0W/t5olC5rRLmnWbUflyreHtbgW1FpIrG7vRU94gIkRBcnIP9tJ2/T+mWUtl4nuhiFNZDVnSbuxWDmL/+mhAsuz2OvH1MytiloC8Il8kl+q6pDcVQtJe1w7LHwp9DabvT1+lDfV49Wo62rGgiU4eOlUInWTq+E0yNTPFC39nArOLVct4+sb8Udf9WirChGqNnnpW3fBi6RbyZCk4tV85Gr4/CsscCd4Mbldsq4Sh28GJkYLmqNXFzAu4GNzzNnpQ/1NIMxXTWI48uKWqqIpHl6CCp6FwYZv3Ek+oRN51dpBImB78/gfoGUgWsrmHR2RXXFBlE9S43fnMj6f/oZOZKzsdDDy+pTnNuz4rggQfF7+lqwDIsb29QuqUU7gY3Au4Av+QuCFiGRZexS5ObudPgTLq/eadZNH0Zngtj3DuO8FxYVh9FiaDaKs8sR1N+E/osfZi4OZFWu5u2z+myn7YDID5do9dHcfvqbfTW9qL/1/2K+rPmFjL52/jrOD74MJpSJ8gyLFqOtsC41chfeFn2WHjCq6YTEyI8F16TiCEdOtYCOsnS8Z1gfmIe7kY3vK1e1OTUoMvYJTtWLRS6HzjIpDQX3Z61fHu51tGV7riIZIWmQ2g52oKe6h4Mu4ZRsqkEpiwTPM0etBW2ASAkrOKdCgDAgH0AJZtK0G3uVjRUZVmkNfkoXZ+ZlV/kZ2ZCpF56ebnl2dwSh/Uii8VQAnn7GOzeG02yvBgbS+CDD6M4fpJUup56eumu6GPkRO5L4WSyrHU9+h+WUFWtfD7cbmJa+/obEVHW5fR0AtPTCVEgdjqg8Thy5EU6+Tc1MgXzTrMi2SndUsq3m6n/ljTSxdPiwUxgBuG5MIZdw+g2d6Nxf6OI7AsxcXNC9rmMW42K36V04G5wix63clsluDiHpvwmeJo9+KbrG9hP2xWfp8IYg+l8DEeOMThyjMHISOoKY7+1H/3Wfgy7hjE1MsVX0y6duISWoy2ytgw6dPyhQydZOu45wnNhmHea0XK0BdZDVniaPbAessJpcCaJhl9/I8KTCi04fnJ5M5c6e09OJng9ECVZtgIb7zdEI0tGr4+iKb+J12M5DU6RHsu41Yhuc7filfVqBO9b/jyCb1Um56jjfH3Dsu5lQ0YYTzy5lFKPRAX/n+RGceAgg7GxxJpVf9Rw6u/T19TRVfgzdZJEHcg3ZIR5DdpbmYRw0ZSAsbEEf24mJ0k0klbfNNq+aitsg9PgTApi9nX6FEXopVtK4Wn2JFVVrIesKN1SKvq7kNQYtxrRuL8R7WXtCE2HZJ3LuTgn8ogq3VKK3treNXGBH/eOJwnJ6RDAjH8GvbW96LP0yR7X3HwCtstxHDlGXOG/+orTbHky6BhEfV49Au4ALp24hMIMsddYTU7Nql+bDh33GjrJ0nHPwcU5DLuG0W/tR31ePca944p6J1qZyt6lTUchJDiG0hhvb/BJblQ0hSfUK0UXoxh2DQMgMSM91T0ozCjkj8mUZeIJFxXtK3knAcChn648Qqfi5+qkouAUw782gESdUJ3T9qzUPb0zZ2N44sklnDkbw4U6VlPEzGpg/EUMf/THKzsXf7uPQVTlbR8bS+CRR5f4z0hnVxyTk8TtPRIB1q0nHmPZu6J46eUw5uaJ39Pxk6krolrgbnArxtFQsiQ30NFb24vCjEKR6/i4d/z/Z+/to6I683TRP3OX3qvn6DFnmbviHXMnztHjzcrNiWdwNBntmE4yTpJhjEPGk2ScDFdzGM01HT+aUY86eE1odIpGpKupRho4BAbskg+RRpoK0CXy0RWpLkGgga5KgUAsPhZU7apdu3Y994933s3eVXvv2lX4gb32s9a7uoO7du36gPfZv9/zex5YcixgGRaTzkm4bK6YWiSxY/uDyuHrs/TJksaaEzXCMfeH7gu/L2K0tIZwvT6EA58GcPSHLIr/Jxeld4uF5kvNggO+45oDY3fHUPhhIdzdbsWsU4C8p8O3huN6Lh06HgV0kqXjscHr8cbUNhUVk/bYq9sY1QoPxZ07sfPwvv+mH3Nzyudy2VxoNbbCfNSMhswGZG3JEiaU8t/LhyXHoihIDgSALa8mJu7evsMf866fTg4+tcQrtCQ3bGSw92NCIu12HsUlnGxo9ZyXVK5u3ybHLMQFn2M59NT3qBKBK7/gsO4/JdY2/Zv3/Rj+vfJ7kWcM4unVPjz3vE8YMviqjGj13n7Xj4u5xCtrfDyMr8pIVWtkJIzDR1jsTvHDZuORui+AhhuhhOKXhm8NyxKsor1FEvIVOaHIh3ihZRj5HXJ3u2FKMeHCqxdgTDYid2euqh2EJcciPG+iXm4ULpsLZWllioQxVtyPxxPGpbwgTp1h8aPzxHssnqxRJTg7ncjakgVjslG2cgaQm6SaEzWyxE+HjscNnWTpWNTw++f1TVo1RGp6qJWr5HP21MAyLL773XdoK2xDzYkamFJMyN2ZKzt5dqcnsdDjp5Z4JZoiNcx5w4KtxYaNjEDMnM4w8ozk56n7ArJ+YHd6eLy/J4DUfQEhvy9eBOYCaDI0wV5tR+n+UsG+QYzmlhD+bGtiZHPrqwxuysQI+f2QECK7ncfF3CAOHyFeYbtTSJsweZcfx9JZDA8Ta4pTZ1isXEVE/ns/DghZhctXePHFl0F8khbftBkzzQiROnRlbcmCrdImvA9iAiS2dWgyNAk/jyRZpftLMWgdFKpfzDSjaiMxMTCBrvKuhMKiOZaDy+aC1WSVzWkUr7K0spjnM2QHYbfzaLKEkPmjYEKVwuFbw8L7SoX2HMth9rtZVYsXqt8qSytDzYkaPZdQx6KCTrJ0LBoE5gKym0XDjXnzyk1JDBpuhFT/iCfvkp9iW7PWp+o9Fc91DrQMyP7hzzclFqPzzLPq04CRsNsJmbtcyGFwiMfhIyxOnSGRMW+/6xemKFtapa/3ZlsIX5VxqLsewo+y4q82BOYCKNpbhN7GXlz5/ApGHaOoOFQhqUj29PB4JzmxScLnnveh8or8G3G5kIMhWz6H0u8HOruICJ4SrS++DOKDjwL4qowTomDWrCVWEJcL598npUlUJTRkNkRN8UW2uzmWgynFJLQNp9xTUUL6SNuD+nP1cHY64bjmQPOlZuTuzBXa1AtBYC4Ad7dbiNspSS1RzPyLXBdevaAaQcNxZKgh+8dE5K70+5VxlhW0gHKTonyIh/moGY5rDtRl1KH2dC0AcoNTc6JG9RqoppNjOQxaB+OyWtGh42FDJ1k6FgVoyV9Jd2G+ygnmm5SUKFV+xOL3p5YQl/CLucG4MgcTxQ//KTE91uGj8QnQOY60xerrQ3jmWRKMvXkrEcA7nWG8vycgS7IoBod4vP2uPy7SyUwzsFXY0NvYK0Qile4vlRBjjsOCoo/UJitbfk1cw40/lT9mZITose708DjwKYlPulzI4asyQqhOnWGxbj2paO1O8QtmtR98pFzJ8vsh8VTjWE5SxTImGxVbpqOOUUXNllx1yOvxovF8I+oy6mA1WTF2dywhndGUewq3zbeFxAItZEpuGbYbZNuVc94w/H5C9PNNHHa+7UdHBy8b4k6RcZZMGaYdCMgOaEy5p4Rp3vbidokr+5R7SqhsyaGtsE2Y1ownzkiHjkcBnWTpeKyYGJiAy+YSqiNigW0k6Kb5wUfEqVvOcBSAoMNpsoQWpAuhsTWp+wK4XMhpqjSJLSTiWdfrE6uwXS7ksHTZPJk6dYYVqn5K7VXzVQ6bt5KKT+o++SxHgFQXhm8NY2JgApPOSTiuOVCVXoU+Sx8azzei8XyjpGXKssDho4mL/v/puDrRzDMSrY8ScQTIxi9X6brvIaL3L74MoqiYw/IVXuQZSavw1BlW9j0YHOJx8VJQMoFJI3AoCYkVNCxuG4orX3KPmxiYgK2S2JpQ93XDdoNmh/KBlgGherbQFRkSTeHxkJZ0dU0Ix9JZ5Js4nDylXMGiqLseErIk5cAyLHJ35qIsrQxFe4tgNVkxc28GM/dm0FPfg/KD5ZLj7dV2NF9qhrvbjYGWARTtLYL5qFlvFepYdNBJlo7HCloNaStsQ11GHdzdbqH0/7iRvIs4ylMbCbWKB8X//XL8OqTXvu8Hm6CTQl8/j2eeJdN0h48QgrN8xXxF6E4Pj4pKTkI2p2fCuNkWQvIuUsmSq0C4u90o3V+Ksb4xWHIs+N2vfwfzUTPuD91HxaEKdJR2RLVLz32RuFXDx6mBmIMNRcUcvswM4tathdsUzHnDcDrDqK4J4dSZ+ddBqyweTxjH0kn1xfJ1SCBusxOzAhGhLS01iNuGmUkkpkZNwE1JWMWhCjQZmmA+apaQHb+f6J8iSaFSUHUiqyytTNGepK+fBGu//oYfn6SREG4t05rj42G03eKR+aOgLCGbdE5ixD4iW3mTy4McdYyit7EXhR8WIu+dPFhyLLBX2xc8AKBDx4OGTrJ0PHa0Fbah8Xwj+r/uj6qOPC60tIaE1hLHkRzClat8qiPp0zPhhAiGFsPM4hIO21/zo8lCpuHEpOlOD9n4nlpCooao5uVmG9Gy7f04gJdeZiTt0k/SiFYp38TJCuQB4ltUl1EHZ6cTZWllmBmbQc2JGtmWzE9+GkwoaPqpJV78xV/68VuHOnHiOCB1H9nU1dzfF4KbbYRwjYzy+OCjAH6cwyE7J4hvbocknzslTXLO7XIYdYwie0c2LDmWmNO04jbZxMAEKg5VSKozNhuPvR8HUHd9nvg5O50PhFyVHyxXjMcRY85LKsXmqxxutoVw+Agbc0JzaJiH8adB5OZFE0SAxFrlv5eP/uZ+DLQMwGqywmqyorO0U9XpvSytTKiG15+rfyA+YTp0PEjoJEvHokDNiRrc/dVdNF9qjtmCeRSgETUNN0K4mBvEmrU+2O3qf8A73rYUswAAIABJREFUOhKbLNTiVfVJWgDmq8SaYd16osHKN82XD6jIe2QkLFSmXnqZwbF0UmVoshCDyHjQfKkZjecb0VbYBne3GyWpJbIZdv9aweGP/yQxgvXSJgY3GmO//o4OHoc+Y3HoMzZKW3f8JIvtr/mRdV5eFK8Vg0MkNDrPGESeMYh8EydLHhzXHELFSQspiQeTzkmUHywX4nnqMuokxKHueggtrSHkXJyf4Is3xzBrS5aQYdhW2IZB62DceX7mq0TPpnVYo8lC/MoM2UG0tER/3mVpZch5MwcXXr2A8oPlmipSk85JNF9qhvmoGTUnamCvtsf1GnToeBTQSZaORQFmmkHzpWa4bC6Yj5pVR7a1oOFGCMUl8pukFjidYaH1tmatNDuvolJ+c7F8Hb/T+7J/55Vt1w0O8ZK2yu4UPz74KICnV/uQZwxizhuWmI82WUL4WQEJeF66zIs5L7n+4hJOqGRpdXefuTdDdEE/s6K3sRcNmQ24kXUD/V/3Rx3b18/j6dWJESxqFqoFXV08Cn/O4UdZ0VU36uJP15q1PsGiIt5hh/HxMFL3BZB1Xr26KLZioEJ1urQQlpoTNbJtQ1ulDVc+vwJ3t1vyO1BRyeFYOiGZp86wgrs9oE6ysndko/xgOZoMTXBcc2BiYOKxteLpdGjpV9HPf9t8G8w0A6/Hi1ZjK3LezEH9uXpVHzZaAdehYzFDJ1k6Fg36LH0wHzWjObd5QREhHAchM83p1LbJDg4Rg86GG/NhyDTC5qWXGQlZyzjLyoqvG38VP8n6r5vl7QNOnSFRMfT6/X7SKpqeCeOTNFIREG+0APn3T9ICQgWGkqw8YxDv75Gf6qLoqe+BYbtB8MCadE6i+p+q0WRoQpOhSXaz6+zk8f03E58kjBWZI0bDjRDyTZxEP0Xfl7ffVb6GltYQOjp47E7xI88YjFmNBEjVTAvaCtuiAqEvvHpBU0Ul7508WE3WqOlBPsQrWhDMecOo/2UIn6QFhFglIJpkxYp9elyggdFa/NmYaQZNhibkvJmjaPxbl1GH0v2lqD1dq7l1q0PHo4ZOsnQsGnAsh9u/uI3hW8NoyGxQrQiYr0ZrifJN5E75WDqLY+lEsJ68yx+TaI2MhCV6oueeJ35afj+w/TW/QLRoxenUGVbSqqNoaY2fZClNSF7MDeJyIXEqzzNKzR1vtoVknx8gYn2qmaEky+MhTuebkhhsSmKibBJGHaNoK2zDqGMUM/dm8Ntrv0VDZgPc3W5Fx/GBAR5/837iBOvQD9QjcyLxswIOlws5WL6Wr3zR4YTIihbHEaG4+OdPr/bhg4/IxKhWEq4EaurZU98jMRJVw/CtYdSfq8eUewrZO7I1hzkfP0nc6o+lsxLCTGOgMpMyUbq/NOHXoob7Q/dVySMf4tFn6UP9uXrUn6uXbaNOz4SRdT56cMHd7UbFoQoU7S2SFb7nvJkjHDs7MYuCPQXI2pKFor1FcFxzYNI5CUuO5cG9WB06HiB0kqVjUWHSOalpZL3hBtEmzXnDQgXq7XfJBpR1nohri0sIEYvlpN7SGsL7e4iYmFZFVq4ifkt+PwkhFm/OL7zIyFaFrtfHT7L+8aA606A2Eq+/4ddUhSku4fD0ah+Wr/DihRcZNFlCQgzP5q2EYB34NCCpxLEMi7K0MhiTjTAmG5H/Xj4c1xxCCycS330Xxr5PAgkTrJS/DeD3cZKbikpSxRJXcMSIJFJZ5+dbhZ+kqV8rbQ1Oz4QTbi/Hg7K0MgxaB1H4YaFAzqhHlBwaboRw6DMWLa08LhdyUd9nr8cr+HEZthtQe7oWdRl1KD9YLvhHLQT9X/cLrUc58jR2dwxX069GkaNbRbeijt2d4o/K2KTCfbFWrPlSM26byQ2XWKNpNVlx23wbk85J2KvtKNpbhIpDFQt+jTp0PCzoJEvHEwG5qb7DR1h88SWJVeE4Uv058CkhLdeuh4S2mtLGWXc9hN0pfry104+33/VLzksrIU4nIXEl/5N4Sh0+Ei28prhWFz/J+lzGyyrjLNHeOJ3EZmB8PIyREaIVUvJ0EqOvn0dLawjffMNj+Qpi3Hrg0wBe2caA40jFT06fxbEcbptvY9A6qJpVF4u0qC3quB4PaDXqWLpy+/dmm/S9j2zn0rihyPXMsz7h2Iu5QSxd5sVbO/0wZAdhs/EPJEhaDJfNhdyduWgvbkfhh4Vw2VxoK2zDeN+44sDH+3uIvmx3ih+vbGNkyXafpU/W+NR81Lzga75tvi2cT44MqmUeRgrYz55j8ZOfEr8zqnMcdYyiKr1K07VMOieR904emgxNGHWMgmM5FOwpkB3I0KFjMUAnWToWNaZnwjh1hkyP0TZXw40QbraFMD4exjPP+oQKVl8/Cf01ZAdVBdV02m7zVkaScyg276REa916n7DBx0Ii7UI5shMp5I5c69b7NE3RvbXTLxHtv78ngNff8GPpMm+UngsgFZGivUVoNbbKVrCAhXlhPf8nPvzCHD9rGRkhOrRj6ayiuSwdVKBLbmLzJZGH2QsvMlGELXVfNHlcucqnqmWTg99PCPzISBi11zhJVmZXeReGbw2j8Xwjrnx+BT31PWCmGXSWdiq2Zu/0kEzAY+ksNm9lFG1EJgYmUJdRh7K0MpSllaEqveqBmHPWnKiRaM7E+jyXzaU6yRjZxrvTE01cOZbDqGMULpsLk85JiRbTZXNFEaiJgQnUnKgRnPevfH5Ft27QsWihkywdixbFJRxe2cZgzVpitkk3L0N2EJuSGNhsPE6dYfH+ngCaLCFs2Mhoiomhruip+0jVy3yVEzRZlPRwHIRomqeWeDWJdQeH4rdwiCRvfj/wyjYGX5VxaGkNCau4hBOE36n7Apq0RC+8yEjIpscTxnPP+5BxllTDWlpDUVU+ZppR1BVRnVeii7a5RkZIhU4reenr52G+yuFSnvpnIPdcYuz9eP7zlCO3c95wVHTT62/EKBtGoLomhOmZMIqKicdW469CUQHUVFdE2+K2Spsw/TdoHVQ9v5LbvbvbjYbMBsE3aqGYuTcDZ6dT1uRUHH1F7SyUVl1GnerzcCyH/Pfyo4YHTCkmwdZhsQn4deiIBzrJ0rFoYcgOoqODVKfopjg+HoYhO4i9H5P2l98PPPOsTxMJAsiGTWNn1qydNxe92RYSiBaN/uA4Qizkqj5yYBjg+Tj9ot76y/g28XiQbyL2DcUlnCDa5zjyHqxZ68PmrYzmqlhL63xIdyJr6TJSgZOrFB34NKCoN5vzhvH112QqLdbnICZIciSLauuUSJbfP3+O9/cE4tZnzXnDaGoiflBdvwnh+An5KVSACMWZaQZthW2oOVGD0TujKEsrw+/bfx/Xc1K0GlsFkqI0jSeHKfcUeup7YMmx4MrnV6IIj5ItBB1KmRiYUD021rXM3JuBKcUExzUH7NV2IVrHmGxE1pYsPSZHxxMPnWTpWLSgbYXxcVKBoVqei7lkw92d4sd//0dWMwkCCMGoqOSEKtULL87bM4iJVvIuf5RdgBbsfDu+ibuVT/vQswADzViw2cjrHRzihVbb+3sC2P4aIXd3eoiDuBqu14fw0qb444LiWc8868M/Z7BR0TrH0lmh4qYWHg1AQuIiSdb4eBjLV6i3afNNpFL33PO+uAlWXz+PsnJSaTRkB2G+ymnKzaR6rJLUEng9XtRl1KH+XH3cPnGD1kGB2OTuzJWtZtFJyPbidpiPmiVB1/Gu5kvNwnkrDlXIHmPYblD1uQIIyWq+1Iz6c/UYuzuGor1Fwmufck89EE2ZDh2PEzrJ0vFEgAY1A6Qt9/6eAKprtBlZUksDsU7H75/XPm1/zS8QOvPV+ZaY2CJCSaMUiUOfxR+QrGTHEA/8fqhOH76yjZiUDg7xWLfeh2PpLPKMpO1KhwXkQAnuwyRY4hWZD2m+yuHQZ8TzTCn+h0JMsiIJGdXYKZEsjgM2bCTfB/NVbZ/HV2XEgT/PGMSFfyFh06afaXdBp3B3u3Hr57dgNVlRf65esNOIBzT3UNxyKz9YjrqMOlSlV6Fob5GsMD7RJdZmsQwb1VbMeTNHkzUFy7AoSS0RiFvt6VqU7i9FV3kXKg5VqAbG69DxJEAnWTqeCEzPkErEBx8F4ppOm/OG8cKL81UY6iMFELG0uD3EcYTALV3mjdrQrSar6sQdhdIUm2o1a5VP1vVdK6priB7tmWflRdoeTxjJu/w49BnRYj33vA+HjxA7hJdeZhTbhXPecEwRvtprSt7llwwWaF1anekjISZZ4nNMz4SjchUjn6O4hJDreDRYeUYyEGHIDuLMP7MLylQcdYyi8MNCjN0dQ8WhCvR/3Q+ryRpX4LE4iPpRrEgD0ImBCUFXFo+rPK2wsQyLiYEJFH5YKFg6PAh9mQ4djxM6ydLxRGB8nJAluepVdQ2ZFHxqiRdvv+uXEI3UfQFczA2iyRISNuHtr/klLUIaC7NhI8n6i3T8dtlcqD1diz5LH0a6R1Svc2QknJB2aVMSE9OaIRJNllCUCadSVWp3CnnNVJwfKcaOBMeR6cR4XwedXKTVHL+f5CrGex46kXenhxc+zzlvGHd6SHiz3PSoEsnKOBtdXYwkWXTyUMvghPg9OnWGRcONUFTLOt7PEiBkoyGzAf1f96PiUAVaja1oL27XTLTizTCMd5lSTLjy+RU0GZpw23xbs4mqGmYnZmE+aoYx2ShE5FDX+4VGa+nQsRigkywdTwzk2jAZZ1kcPsJKRM1isfFzz/uw/TW/kPdHK1dv7ZxvEVLrBTVrA3u1HS6bC3eu34l5ly6eSoxnbdjIxAzdpearShWmpcu8srEw1JSUhkvHCqWWszPQspRaesfS42uj0orS8ZMsnl7twwsvMli+gvz8/T0BYThBDDmSNT0TxtOrfViz1odXtjFR/w4Qkv7UEm+USeZCsCmJ0RT8LYfexl7BusBR5xBsH2LBVmlbMJEybDegJLUE9efq0VnaiYGWAdwfuv/QLBIaMhtQl1EnOL4DhGzWnq7F7MTsQ3lOHToeJXSSpeOJxeVCTrBAoNUKsUAemM8fpNl1L73MRLUIq2uI4D1WFaPf0o/OrzrRVd6lelxHR/xWDuL1wouMMFFJHb4zzrJI3uWXiLeVVuR7QGGzkXzGWPYPcpUfLUutzUfbvVrPtXyFF34/0WRRB//NWxnB3V9OrC9HsuhruZgblFT9xNdKCWukpo2aoG7YSKYwX3iRQfIuv6LrPAUl7VqE73LgQzwGrYO4VXwLzZeaYTVZ4bhGyJZadef3Hb/XTKayX89G8T8U49qZa2grbENfUx8mfvdgw6M7OviYAeDU4qG3sRe1p2uFn086J3XRu44/COgkS8cTiw0bGcFAVMn3CSDeWnd6eKGCc6eHF1qEm5IY/OmfMWi7pe1OfaBlAPZqO9qL2xU3JJ4H/uqvE8/1exDr7/4+gO/ux7/JJ+qFdVjGuT4S8Vb4Iu0PnM4wBgZ43OnhZfVPkSRLXMXy++VJGCVEclWsfBOHpcu8OHWGxeAQL6nGffGlfMWO2mO89LK2QQk19Db2ov5cPWyVNuF/h24OKRKtSPE7XVlbslCSWgJLjgWOaw5MDDxYMqWEPGMQGWdZxfcKAHJ35qIuo44Ew4smFiedkyj8sPChX6MOHQ8bOsnS8cRi5SofVq7y4XJhdIttzhuWOGPTzZSO9tvtZDPMOh+UOHJTTLmncOXzK7Ij6FPuKYz3jaOrvEtxRH2hxp0LXUuXeWGzxdfiudkWiqvaRJdSyHUk4m1B0s8qzxgUqpYbNjKKgw+RJOpiblCoYgEQiLX43LS6JTeZKa580XxDWvV6evW8zYP5Kqk0Hvg0ILx/idh/yIGZZtBkaILVZMVA8wBKUkvQfKlZ8Km6P3RfIg4XByxnbclCq7FVNWj9YcJ8lUz09t5V/h4O3xpG9o5syVSiMdkIw3aDHvqs4w8COsnS8cQiUphNNUdiovD0ajJJNzRMKllPrybE6osvg4r+UMw0I0xq5b+XL5spN+WeQlthGzpLO3F/6H6UboXjgB/GqUN6UOvF/8KgrDy+SoV40jKe9fa7fs2WBfG2ISkRovYNdddD2P6aX1HrJLaaOH6SxZq1PmzYOD9QEHlumneopMUSkyw6KCAmirTtKp5epSt1X3xTsGoYdYyi1diKun+uQ099D8xHzRi+NQxnpxPNl5rRWdopHHvl8ysCYRE7sz8OFJcQM9xYViuzE7PoKu8SIoGq0qtgq7TpUTk6/iCgkywdTyz6+nlZF3G5tTvFL1Q2nlrixUsvR2fXAUR0W7q/NEoM7Ox0yl6Ds9MpaGYi4fGEFxSmnMja+ucMamrjE1z39/P46/fib28m7/KrVikicfZcfFOGPysgJIuSJNs3xP1/ZFSevIgfSwkjJWrj49Jsw+ISYma7dJlX0XqhyRLCM8/6sCmJEY4Ri+fF35/jJ6MJJPV1o6BxQvEanVJYTVY4O50YtA6i5kQN6jLqJDomAGjJaxG+ty6bK6HnWSjo6/wkjegK47EncXY6UZZWpknor0PHkwCdZOl4ojE9E8bxk0QUTifP6B/3w0dYyabY0kr0WEpRJwBxoM7dmSura1GK+Oip71G8657zhrH9tUejzxKTAa3gOCB5V/zXJ44k0opEK1kAGWD44COylCKUIh+/YSMjVNkiA6SpOWkkEYrE9Mw8KfL7IfhtrVzlkxwnfg+LSzh0dPCC/1iTJST5Hj69mpjBJkq2GjIbMDEwgYpDFVHaqp76HuE7GysHUYzAXACD1kFBYG81WYXV29gb07ldjCZLCBdzg8g6H8Shz1ihFavFkoEP8UI1zlZp0/ycOnQsVugkS8cfPOjmrlUn02fpU5zKajzfGHcbY3w8LNlkH/RauoxokOJ1GgeAU6fjb2lufEHerywW4nXDpxU56rUFEDJD9VGRiHy82I7DZpNOfC5fQZZSS0/svUZJlfi/N2+dF7aPjIbxx/+WWfn0ah/uiqp7DTfmMx9feJEYv5qvEkH9629ob7WK4bK5UH6wXJb40GBnLcJ2Z6cT9efqUbCnQLNPVkNmg2z7PBI2G4+Msyz+/h8C8EyGwUwzyEzKjKq8yWH41jAykzL1apaOPwjoJEvHHxxS9wWwZq1PqFhxHNmAqd1DLPAhXnWzqThUEbdRIscRsreQkGW5tXkroxqno4ZLPwli2b+P7/lW/+++mBmCSvjeDu0Vs+UrvJI2U29vGP39Ydzu5pFnDMoOOogfvylJOt1HBx8iq1lyqK6ZJ0YrV/mwO8WPT9ICEq3foc/mH9twY/7cNBMSINUzWvmKfD20ukmrdcfSWaxb75MsNU1XokagXo8XrcZWiUA+3nXh1QvoLO1Uvdmoux7C8ZOs8DtHiVP2jmx0lXfBZXMpRlXRalw81TMdOhYrdJKl4w8KVMz81JJ5QTP1rZIz6ZTD7MRszI2mYE8BZu7NxH19HR284C6+kPXWTr/sVKRWXPkFh+f/JH6hu1IVKRaGfx/Gf/iP2p9v8xbpBmzIDiLfxCF5lx8NN0Ky9g7ix0dW2posUpKlVMXiOOmUovg9ptmGTy3xSvyfjv5wvkJ37ov590ds+RDpxE+fg/687npIEv3z1k6/0GZcucone4MQj6s8nVK88OqFB+YAX5ZWpvg7cOoMyZukVhlWk1X2HDlv5qB0fylaja0YtA7C6/Gi+VIzsndka39xOnQsYugkS8cfFOx2MkW4fAXxxBoc4vHCi0zMGBkKsSYk1srdmZtwReFmWwip+wJRmXpqa916Hw58Gki4ckWR6CShWpB0LIirPVpWZFD0xdwg3n7Xj3wThwOfBgQ9GCVb4+NhgQRFVrGA+WxCLVUsMdGh6OufbzcuX+GV6KnE04XUNsPvl1pGvPQyg4yzLFpaQ+C4+X8Tv6fi1IJXtjHYvJU8hla9IiuI+SYyvRfr5qGnoQfF/1D8wMiVeP3rwX+F5/ce2ff7Tg+Pnn/TpVGS1WRoQntxO6rSq2BMNiqetyS1RPU16dDxpEAnWTr+4HAxN4jlK8jGtnQZqWhp0b7wIR5V6VWKf/iztmQha0tWVOtES3C0Eua8YTTcIELhA58G8PobRMCfvMuP1H0BHPqMBDnHKzJXe75EKmmJ6oco5Kbv1FZkvNHISBj/YggKnlS7U/xYt94XZcMxPROWnRoVkyw1LZb4OLGGTxz8LSZfv7HxWPK/kZ//5/+LwezsfCYmPX7pMq+ETIvbjuLKoNisdftrfgwOkZxGKqqPFOkPDvGw23kcP8kidV9A1mHeVmmL+s5qXcZkI8rSylCXUYfyg+XIfy9fthJGMwcjP+/UfQHBbiMwF5Cddpx0TsJxzQGryYra07XCtWrRbunQ8SRAJ1k6nlhwLKeoC/F4wmhpDcWMkKGIRbByd+bCZXNhYmAChR8WRv271WR9kC/toWBmJjFLiR3f98sam85OzGoaAhgeDmPTn2ondn/8Jz4MDkrPS8mhIZv4Zb39rj+u6byKSk4gN2rxP+K2ophM7f14/n0TP15MysR+W2JStvfjAPx+cu7jJ1lJ7qT4fRVXFzs6eGECUqmSePwkmZ5N3RdAS2soqn04aB3URLAM2w0oP1gOq8mK4VvDqpmBfIhHW2Gb5LzZO7IlQvvpmTC++DKIw0fYuKddB62DyEzKRFthW1yP06FjsUInWTqeWAy0DMCUYkKrsRVT7qmEz8P6WPzqX36lrD35xzKJT9bMvRnUZdRFHXfjRzcwMxq/TutRIXLT1rJWrvIptiepTxMzzah6Mon9ybQsJQf5hhshoX0mFp5rBceRdrIaOeM4SCw3Dh9hcaeHl1SfzFfnCcWRY/Pv6QXDfFWKZmY+tcQrm3U4Ph6W6MbEmjIqnhdrupYui3al7+jgUXc9JFS7xAjMBSRO6pEV2fKD5WgvbseoYzQh009np1NyTnHbvKOD+JmdOsPGnd8YmAug8Xxjwm14HToWG3SSpeOJxVAbyXGjo+il+0vRkNmA+0P34zpPk6FJkWAV7CmQnXJiGRb57+XLakke9VRULGdxjpPqfeJZscKQ68/Vo2hvEeoy6lCVXhW1YUcKybUsJXuIU2dYGLKDD8xJXQlz3jAOH2EF3dTSZcTZnlagxGJ4ceqA3U7sGTyesMQtXkurV1wRozFA1Lpiw0ZG4hlGcfwkKwRmU08uCjmhef57+bBX2xWn+ua8YRiytQ82mI+ahXOLSXa+iYMhO4jjJxOzFdGh4w8JOsnS8cSi9nQtivYWocnQBHe3GyzDosnQFNc52grbFAlW6f5SVasGpUpB0d6ihb40zcg4y2LlKh+++DIoO23mdIaxOyUxM9RYvmL3h+5j/O44yg+WY9A6iM7STpSklkiy9CIF57GW2EB0McDjCWN6hpAkKorfsHHeJ4ySrKXLvJieIZYNtLr01BJi2qoF4rgeLS02jyeMQ5+xeGsnqepFVufENwCG7YaYMTUcR3zMKq9wMYk1hbiaJSZZzc08rtdzqK5ZRB+kDh2PCTrJ0vHEguYFjt0dQ6uxFUV7i+IKlRW7Y8tVpNQI1qhjVFHfMnZ3TNPzj4wQ7UryLj9eepnBK9sYHPpMewxJRSUXRVAyzrLIN3G4XEjsDhL15UrepS50n3JPodXYKgQQl6SWYKBlAKOOUcnre+bZ+KpYtIqzWFF3PYTX3/ALrTvxZ/DMsz4897wPfv88aVq3Pppk3enhowgx1WNpJWX5JlLB4jgigBdXoAJzAclghtbWW18/j1Nn5nMixZidmEV7cTvs1XZBf8UyrCzJulzI4fARdtF/ljp0PAroJEvHE4uGzAa0GltRe7oWAy0DGOsdw8hvRzQ91mVzKYqCTSmmmC0/S44l6nHxbGgNN0J4erUPK1f58Pa7fsFT6JO0AJ551idUT5RQXRPC+o0Px0X+L972o6dXSvTEmreJgQnMTsyidH8p+BAPlmHRVtgmiR26fz+MD/8uvhbl5q0MXK6FtQI9HqJ1yjhLWovFJZysKPxBwnyVw1s7/Xj73fkBAWp+GjnJmGckk69ifZXY3mL/f9dmk+H3E80WnUQVP8fMvRnhO3nl8yuq5+no4HExNwi7nfyv+SqHrPNBZJydN3zts/RJflfE56Q/C8wRcf/uFOLv9WVmENcW4OOmQ8cfCnSSpeOJhbPTieFbw5gYmEBbYRvy3snTFCcy6ZxUbPVlJmVqig2JDJHOTMqUDYlWwpq1Pry/JyAhUzfbQmiyhPD+ngButilvUB5PYj5XWtbKVT6JvocP8ajLqEPR3iLwIR69jb1oPN+IqvQqdF/tRu3pWtlsu3gtG5SqWB0dPAaH+JgtNLudl+igItfyFcSG4nIh91AJlxjUkmHzVganzrBC25ZGBFGI3yut1R+bjccnaQFknQ9GDQrQCJvMpEzUZdQpnqOldf67ZreT8/X185J2oZKAvrexVzDtpZ5W1TUhnDpDiF/W+ehqmBI4jnzO8U4i6tDxJEAnWTqeWPQ29sKUYkKToQm9jb1wXI9NcphpBqYUk+pIu5Z2HzPNoCytTHhM/bl6zdc9Ph6W1d7sTvFj+QpvlPdTJDgusUlBLStSj1NzogY1J2oAkApJn6UPVpMVFYcq0JDZgFHHaNRkZ7zGo08tIbl+keQnz0hsAN7fE5C1kKAQT+FpWc8868Pxk/FPviWCikoO218jnl6RLv1Z54PY+3FA0tLVSkwOfErek+qaUJSnGAAYthuQmZSJwg8LFc8xOEQmLT/4iJi7dnTwUcamLptL9nekrbBNsDyhdgs2G48mSwh5xiBe2cao3iiIQScrX9kmL8jXoeNJhk6ydDxxcHY6kbszF3PfzYFjObi73bCarBLBtRxYhpWtQEWu3J25EqKlVB0TV3nExwy0DKDxfCOaLzUrTjp+khbAuvU+wQ7A7wf6B3hVMhGJ7B8HH2hF6/jJaA3a2N0xlO4vRZOhCUV7ixCYC6CrvAtd5V2yr6/ueggvbYqvjfnv/4PyFOMXXwYxMhLR/GRMAAAgAElEQVSWnSicmQlLIm3iXX+6mcFPjEEwj2Fvj4wBokuOMMlhUxKDl15msP01v8Sfi6L2dK3mm4Y5bxjbX/PLOsffH7qv+rtS+GGhrKDe70fMAYY5b1hotdLXL44r0qHjDwE6ydLxxMHZ6YSz04nexl4Yk43I3pEd0wxUK8ES66tqT9ei4lAFTCkm1RZiYG6+8tRV3hXlSWSvtss+zuMJw/Utufs/fIS0WeJF6Vcc/st/Xbg268O/C2B8Qr6yE5gLwJhsRHtxO2buzaB0fyk6SjskrxsAWltD+PPvxT/JeOgHygMG/3SCxQ8+Z2VbfBln1QnWylU+bN7K4PU3/HjueWUy+vobfs2mtQ8S4+NhVFSSmCAazbN8hRd5RvmW4chIWGLvAAA3boTws4Lo40cdo4KOKv+9/Ji2JpEWEGKUHyxXHPJQO6/fD9mMyTwjiUgSe49RR3yluCNmmkHzpWbV16BDx2KETrJ0PHFoPN+I3J25yHkzB72NvWCmGTRkNigeH08eodLK3pGtargJEDJC2zSRREvORfuTtACWryDO4sfSWXxVxiVkX3CjMSSpBsS7/vx7DDq71CtoY3fHkPNmDhrPN8raZNy+zeMv343/Gna84YfDIf/cff1kak7Ou6mjg1ecnFy+gmibIm0NbDYer2yTJ6RPr/Yp+nM9KlASpdRma2kNYc1aH1paQ+jrJ0L1Y+lslMaLQuyVZdhuQHtxu6JHlhpYhkXNiRohUufCqxfQZGiKORxC27ifpAVgyA5id4p02nX5CuKSX11DBhPWrPVJcic5lkP9uXpUHKpAXUYdGs83qk786tCxGKGTLB1PHPgQD3e3GxzLoc/Sh5LUErQaW2WPZRlWYpoYSX6Gbw2jz9KHnDdzNFW31O7caSSI3JLLN3x/T0CoSMx5w3h/TyBho83b3Tw+2hu/4ejaP/bhyi+0Mbva07Wy7/PgII+//W/xP/cf/Z8+iXt6JDo6eORcDKI/Qrs2OMjHJJWvbmOQ95Mgpqak7+f0TFhRz/bvVpKW6b178X8GzDSDgZYBDLQMYObew3H9b2kNobqGeHC9/oYfGWfJRKoaMW8vbpdMBl549QJslbaEnp9lWMzcm9FMdOx2XvZ93v4aCfoWa+Kox1ik5UVPfQ/4EA+ryYqq9CpNgy06dCwm6CRLxxOPsbtjsrqQsbtjMCYbFYmPeBpw0jmJ3J25iscak40SDyg5REaNxCJZGWdJi3BTEgmyfu55n8TZO17CxXFSU0stS6k9Iwc5zRvHQQgwjnfFmqRruBHCsXRWCBmmiNUmFK/NW5mo9zHWNW9/Lb5cRD7EoyS1BPnv5WP41rAQdvygqy4ZZ1ls3spg3XqfMJ36yjYm6v2JhMvmQklqifBdjKVdfJDYvHW+DZpxVt4Dbnw8LEQZybXMXTYXmi81S6KtdOh4UqCTLB1PPJhpRrKhcSwXFWIbubrKu6LO4+52yx6rdcNkGRZ57+TJCunlHn/8JIsPPgqg4UZIuKuf85IpL0N2UNI6EaPP0qfqx5V1XntW4ELH5uMldXR9khbbD8p8lZiqRg4DiAOWtazX34g2Vh0fDwuxOXLr7XfVzVjFaL7UjMykTMEnjKYIPGgNkViXNjISRsONEDZsZDRPSbq73YoVXy0IzAXQfKlZ4iaftSULVpNV0U2euuQvXeaN0mfREGz6OaxZ65P9PrYVtqGnvge9jb0JX7sOHY8LOsnS8USDD/EoP1iOC69ewJXPr6AqvUq1IpWZlKkokrdV2qKEvX2WPtljHdccKEsri9JpuWwuySZUsKdAsXLwZWYQWeeDyDMG8cFHUvHz5q3E/T1yA3V2OtFV3gWryaoqxq+uCQliYrWlJVdPCYl4YT21hGjQtBAYQ3YQNhsvOZbaX8S75ITtsawfUvdpMwalk3z0e0UtQtR0gg8KiX5+gbkAsT255hCWWqVo5t6M7A2EeMpQqU1Kq1m0svj6G35JEsDyFeS9Vnot7m432kvaYTVZFxQEr0PH44BOsnQ80VALd5ZbShvfoHVQUvmKtHGIRMGeAuHYsrSyqA0qMBeImr6LhMcTxksvM0jdF0CeMYgmizSyRQlU+0MzG5VQUxsS2jBK61JeYtEn5y8EseR/jZ/svPNXfjjuxK6ecRxw4n8Q13YxyWqyxO/B9dQSr6w9AXVlV1uxPguA6J7EFUtmmkFPfU9CIvOHDXe3WyJij1z57+Wjs7Qz6rurNDgibsdXHKqQfc7pmbBgzErXylU+7E7xI88YxA8Os6oJB/eH7qPxfCPs1XaM9WiLrNKhY7FAJ1k6nlh0lnbGRbCufH5Fsa3h9XgF3UrBngLZaUAxeht6YfiedJKw/GA5fvOvv8HMqDbhM8cR8bvTGUZfP4+MsyyWLvOqemU5rjnQZGiCvdqO31T+JiaRGx8PSyoJkWvdel/c2i/z1fhCn+las9an2SrB4yG5jpGThUr+Umrr6dU+xfDsWI/VYqvh9XiF6ik1bqVw2Vxw2VyaUgTkMHNvBjP3ZmJO8mlBZDyO2oqMllLSNrYaW+GyuYTXr1T5Bcj7faeHl1Qnb7aFsHkrg01JDC4XcsgzBmVbhp2lnWgrbFtQu1OHjscBnWTpeGIh/uMea+W9kxdTV0W1XFoFy0obT/aObM2b6sXcINatJ1NV21/zqzp+W01W2KvtaC9ux9CtIc3XSScXlYjECy9Gi8OVYLfzmtqQkWvlKp9sNUkOnskwci4GkW/iYPxpdF8x3uc/8Kk8EdVK2LSI4J2dToHA0CEHsTeb+ahZk+1BJIr2FiEzKRNNhiYE5gIC6Yp3yi6yUquVaNHvmNKEbv57+QAAe7Vd+D1TupGhuNPD41g6G+Vd9vobflRUysceDf56EL2NvWgvaUfzpWbMfTcX1+vXoeNxQSdZOp5ozE7MChuR2pITui8E337zLS795SXZ56IxI1rR188LhpSbtzKC+zkf4uHsdIKZZtBqbIUlxwKryYrftfxOssn2WfpibmwAcOqMsgZpzVpfTLftOW8YGxIMpVazaohEvokI3u12HjMybaTsHwfxvyzV9ryb/pRBuwK5a27R1nps/JXy++LsdMJxzYHAXACtxlaBZFNyQoPERx2jKNhTgPKD5ag/V4/89/JjTqsC8zpBd7cbw7eGceHVC8jakhV3KzIeI17xKksrA0AmS+U84MxHzQCkodRKLeyRkbDEemPdeh8OH2Fht/PY/ppfdQiDmWZQc6IG7m437NV2VKVX6Z5ZOp4I6CRLx6LGQMsAAKgKXjmWQ11Gnepm8SDHv78b/A7mY/J39i15LQiHtbff7HYezz3vw7F0MmlYUcnh0Gdk8xhoGYDjmgNejxcNmQ24bb6NztJOyeNpy7QktUSTKLi4hJM18XzmWZ/seL0Yez9ObJJQzkxUDQ03QriYG8Txk8pGmwc+1XYtauQuz6htClNsqyGG1+MVtE1WkxUcywmVVUo08t7JQ+n+UgAQvqOjjlGYj5phSjEJ5wrMBdBT3xOlA7zy+RXkvZMn/Hf2jmyUHyzX9kb+G8QESGll78hWFLZTMjhoHRSOydqShar0KqEyJ34OpanKA58S890PPgpETRpqGYRoPN+I9uJ2VKVXAYCmGwsdOh43dJKlY1Fi1DEKS45FWJHkIhJ8iEdHSYdi+/DWz289kOtSi+epPV0b9/maLCFhE6+7HkLqvgDefpf0SwZaBlCWVoaytDK0l7Sjvbg96vHDt4YlG2UsV3qAhBYnbZmvSK1Z64uZmVdULE/OYq0f/hOLheyFSoJojiOtVqXsxqdX+xTjaSiU3N+1kizHNQeMyUYU7CkQiAgNDR91jAqWIPRzqzhUIbTXqBs7QDzaqJt+q7FVqITyIR6G7QbBYX/UMYrMpEzFmCYlOK45ZL+v5qNmDLQMSKqiXo8XXeVdEmF84/lG4d9ZhsXY3bEoLaA4SLpgT4HsdWScZfHKNkYg3dU1IexO8WPDRgYvvMjg1BmpsSqN4KEYdYyi1diK3oZedJV3ySYP6NCx2KCTLB2LGpPOSTRfatbc7nPZXLJtjfz38hc87TV3fw51/yxfMbt+9nqU3oZjOU2kJ9/E4U4PD4+HuJGL9VE0kFmJZNafqxeugbaS1MTHFINDvGAZkW9SJ1h+P1Sz/5RW8i7tXlOJYs5L/KLyjEFknGWRdT6I4hIupsbMZpN3I5dbSmafsxOzKNhTIFQQJ52TuPDqBaFCRf2zaHUqe0e2MN1ae7oWF169AIBUqwzbDcL3JTMpE8w0I5A0WhWj7u3xfo8jSdaFVy8Inl5KEJP3nDdzVDVgfIiPatnLac84jgjde+7ykmGM5573Cd5nGWdJFdfvBw4fIYMgNGaID/GoSq9Ce3E7vrV9G9d7oEPH44JOsnQsWtBJungzy+4P3ZetaF35/MqCrof6IUWu0v2lstdHR/sL9hTAVmlLWEMydndM9rF0E6ctGne3G4btBmRtydJE7ua84ZjVHoBUjOIlWJu3MnG5pkdieoaYsra0hoT1IEOc344jZ1EtPLnP0ofsHdmSKs6kcxKD1kEU7CmAYbsBwHwVihpq5u7MxZXPryAwF0BmErFCyHsnD6YUE7J3ZAMAWo2tyN6RLbTFKg5VKNokqCGSZMUKU6cQE6fhW8Oyx0wMTEjc5OlSsj+ZngnjmWd9eOZZH7LOByXeWMm7/Dh+ksWBTwMSo9i9H89XzVy/ccGSYxFahjp0LHboJEvHokRgLoD24nY0ZDYkJFqfnZgVTCEzk4ixqJrvVSwo2UWYUkyKNgpfX/xacuzlDy7jZsFN3B9Wzj/UCjrNRUke3Yip7idWKyUePcu69fFVsZ57Pn5bCIBUOT74KKAqrl+33odP0gIwX00sTBuYdyHXsjZsjK4atRe3R1VqZidmJT+jzugXXr0Ad7dbICITAxOYck8hM4kMY1DyNWgdBEDIGP3/JaklgrCcYzlcePWCbMs4FgZaBiQtZa2TiWIPOnEllZlm4LjmgPmoWXFiUcmA13yVwwsvMpI2sMcTxrF0VtKO3pRE2oqRBqVT7inM3JvRdBOhQ8digE6ydCw6BOYC6CztROP5RvRZ+jDcLn8XreU8VD+1kEiOnl/2IPcvoitjJf9PCdy3lc1AaZVCTmSsFkUSC+5ut7C5if2MWIYVKnhyWYkUsxOzKD9YrqntFK/D+vIV2gw8xSgu4fDSy/FPLW7YyCDPGJQd+VeCxxOOq/V56sx8BXH41jB6G3vR+tNWSe6lGqbcU4IBaM6bOWgvbhcyLjtLO3Hr57cIKemXkpKJgQkYvmcQyA0NH9cykRgJPsQL3wtjslHz46huLDOJOLqXpZWpZoFqIXKDQ7yQt5hv4rA7xS+QqzVrfTh+Uj7fMBaYaUZTm1yHjkcNnWTpWJSYdE7CZXPBXmNfUJQGx3IL+uP77TffylpEmP7GJEw+qj230kaUqKXE7MSspBVKpya9Hq9AKIv2FskSuMBcAPXn6tF8qVlzNUOLK7p4xQp9FmNkJBxX205prVnrU/UXo+C4+NqETy2REkY+xMPd7Yb1Z1bYKm2aX6fkGlhOmIatP1eP+0P3kbUlC+5utyA6B+YrlbQidCPrBkx/o1w1pQjMBWQ/e9paVsrRDMwFMNAygFZjqzD5GK+vltZ25M22+cinpcu82J1C/OEWot+7P3QfVz6/osfu6Fh00EmWjkUFd7cbDZkNMB81o6e+J+HN7EFgyj2FXxz5RdQmkvNGDuw1sSe8qCYrciXqWs2HeKHtZEw2wpJjgWG7AaX7S4VpsNL9paqGl7ZKm0Bgtby38ZAsOXf0PGNQVtNUdz0kya97EOvwEVa1qpVxNr6sRbnXU3u6FrWnaxN2cJeDvdqOK59fQe3pWng9XgzfGkbhh4XIeTNHOCbnzZyYOiQ+xKPmRI2sb5rYYqFgT4HguVaXUSeJiFroqkqvilmhHRkJY/kKUiVMpK0sh7bCNrhsLsEuQ4eOxQKdZOlYVHBcc2DSOYmJgQk0X2qWaFBaWol/UsONhd31agGdZJLbSLSQE5fNJVsJqDhUAVulDTUnagR7BqvJqiiKd9lc8Hq8CMwFhOsxbDcIFY68d/KQvSMb9mo7eht7Y25wHMvB+jMrOko6NFX4+vq1T+FFtgnrroeEFqJ4gtF8NTE7CC1rUxIj226qqIw/CijSy4mZZmCvtsNWaYuq1sTTsowFq8mKor1FZFL0V32Cyana987d7Ub9uXq0FbYJRDoS31z5Bpd2yhvoLnTl785He0k7mJnYLei+fl5W65YIZu7NwF5tx9e5XwtV2vpz9Yph1Tp0PGroJEvHokLFoQpYTVZMDEyAmWaEP9pZ56UTbuKJo4XC6/FKWn9qBMuSY4l5vsiWnnhR4hVp/CiXq3h/6H5UkG/WlizhWr0erzDZRjcVmiWnBo7lUH+uHq3GVk2j8Fr8pKi3F4W4JSRuJT5MgkXX06t9wtg/vZZ4n1OuinXbfBtWU3SrcHw8jKdX+5C6L6A6iRgvvB6vUNnNeycPhR8WyrZ5XTYXusqIb1RXeRe8k8qVzIGWAVmLk4TJ1b8FSj+qMOzIKm35wXIMWgdRur8U/ZZ+lKSWoKe+J6avng4djwo6ydKxaBCYC8BeTTRYXeVdwqYyPRPGK9vIRNLgEI916324XEg2m+kZbTYEShB7/JQfLEddRh3y38uX3VDMR80xK0UswyrG/OS8mSNEsADEmkE8/i7nXUSrGHRRI0raGqLEi25yVz6/gswkIlRW0u9MDEyg1diKzq86yQY5w6hqfbRM44ld3eUI1lNLvHj+PzEPnWDRtXIVIVrmq1xCWYtikkbRZGhC86VmYfqPInWf1H0+eZc/qgr2ICBXnQrMBdB4vhHDt4bRdrlNdeCBoqu8K2FSdeHVCyjdX4q2wjbFCcJE4bjmQMWhCsWbBGpRcn9ofjq3/GA5nJ1ODFoHhRYoHS7QoWMxQCdZOhYtaHXG6Qxj3XofPJ4wRkbItJt4tPvQZ6xAupRw+AiLt3b68cWXxLSSjpBPuac0hUyXpJZo8rlS8tIqP1iO2YlZ8CEenaWdQptwYmBCQuLk0FPfI1QfSveXoqu8S+I6Tx/HMqww/dVZ2hlT3N5W2AZ7rR1thW2SjUsOagHTTy0h4uXx8TCKS+RJzYr/4MMfPZe4Bmvdep9gNFpcQrINX39DXcS+fIU3IVJHY43EmJ2YRfOlZvw6/9eS74FaG/KVbQyqax482aIYtA6i9nQteht60V7crkknJg6yjrUM2w0oSS1B4/lG2CptmBiYeKhRNtmvkaps9Ylq2X/vs/Sh/GC5xJ5kdmIWFYcq0NtIXOBZhoXVZI05IKBDx6OCTrJ0LHpwHHEcX7feh90pfmx/TdrKcTrDsu0dCpuNx+EjLJzOMC4Xcjh8RBrfca/nHmr/hzw5onoT129i+/K0FbbJPl4sBqbVJ7poDEtmUqaq0eTY3THZ8XnDdgOm3FPgQ7xAvGgMSuP5RhTtLUJPfY8s4fJOevF17te4WXBTVmckhscTFhziE2nfJe9KbIpwUxKDr8qUPbFaWkMS9/CFrnXrfbImqqOOUfTU90RF2hxLjy2mf+FFBsUlift6idFn6cOUewpWkxU3f3YTdRl1UZU1JXAsp2jBkL0jG+ajZlhNVvRZ+h6osF8LJp2TQuv7R3/2I/R/3S97HP2ei9v2N7JuxLxJ0KHjcUEnWTqeCFTXzOtqli4jLZms80FU14Tw9rt+fJKmfOdqvsrhg48CgpGlXGAxH+IlDuripcUhW2z4qESw7g/dV60cKAXrUgTmAqg5USNUInJ35gqbCzUhFT+feLpRyW5i0DpIKloa8vBud/NI+dv4QqK/t8OPc18GsWJV/ITnwKcBuN2xp88cd3j87X9LLLxavP7jMz5UXpFnQrWna9FqbJV1Pj/0mbapxQ0bF0627NV29NT3CJ9bYC6A2YlZTY+N/I7SvMSFmPQ+KET+7qmFYM/cm0Huzlw4rjnQVd6FmhM1j/BKdeiIDzrJ0rGo4fGEYb5KdiW7ncfejwNR7ag1a32qkSsVlRwu5gYxPRNGxllWtYXTZ+mLEgbHuqufGJiQFRNHariou7dSa0brRNTsxCzG7o4J1anb5tvITCL+WLSVJRbFtxpbwYd4tBe3y/oIxVMFmPOGY7YO6XprJ2kh7v04fgIUWW3Ucl0LrWgdS49uEzo7nRh1jGJ6ZBrfVH4j2zL2+6EYVP0gyRbLsPht7W/RkNmASeek4hShEsT6vqK9RapWHw8bk85JDLQMoK2wTTaWJzNJ2TWePj5rSxaaDE0PtYWpQ8dCoZMsHYsalws5rFvvi/q53c7jF2YOLa0h1fH58fEwKio5HPg0AL8fsoLmSLi73RKdllqYrpKmq2BPgeyGrCSqFz8HM81g5t6MsGIhd2cusndkC8dyLCe0DsU6L2OyEVlbslCXURfznLFQUcnJtg+XLiOTn9TOweMJx62LktNEacH4eDgusiNem7cyst+jrvIuwRZAbbL01Jn4PLi0ki2qMWrIbECfpQ/Nl5ox7Z6G+ahZVnc0Ph5W1CeKK5uPavouMBeAs9OJztJO1GXUofDDwqiJWaWlVqGack+pVn4fdbtThw4l6CRLx6LGWzv9WLnKJ7sRZZxl8cFHym1CjgPm5ogFwSvbyIYmjklRw6RzUsg+zNqSJdtS8Xq8knxEunJ35iqSIzohJdbCUILlsrlk8+Dy3slD86VmWdLGh3hkbckSDE7F9hPi4OpJ5yQuvHoBWVuyYMmxoKe+54GM3be0hnC5kBNat5FZc/H6U/3FX/rxrYYWoRz+xRBMSOietIXBr63q5Nvd7VYl2zca43PGF69t3/PjYm4Qo6PRr9tWaYMlx4K6jDqM/HYEN7JuqF5Hvom835GfA0Bigeh3qvJQJaZHplVfc7zgQzwmBiZw23xbdUpX68rakqXZwZ0P8cJEIcdysORYFkUbVIcOnWTpWBT44ksyOSauJvj9JJyYEiSA6Kte2cZg3Xoipl6zNrrKRXG5kMPmrQza2njcbAvh/zsXlBU1K4FG1dD4k9L9pXBcc4CZZjDqGJUlWFlbsmL6VE06J9Fe3A57tR2BuQAmnZMo/LAw5qZjTDbK3qHXZdSh5kSNEC2SmRSdaUiv1ZRiQlthG2pP1ypOM4rRZGhC+cFy3DbfhrPTGXcG5PGT8VV4ErU+SNR/a+kyL5osC58AjMe0VW698CKj6H7uuOZAWVoZGjIbUH+uXtN7IKc7BIBfm34NY7IRP/7+j5H/Xn7Cr3fm3gwGWgbQXtyOmhM1KPywMOEYHrUVK+hcfD0VhyowYh+B+agZtkqb7pWlY1FAJ1k6FgWo19DKVT7s/TiA6pr5NuD4eBgbNjIwX+WwfAWZAKObye4U+V7h+HgYHk8Yx9JZ7E7x44UXSTUrXrAMC++kV/NdebwxQO5ut6CdklsFewpQe7pWmEI0JhujtDRUtG9MNsKw3YCsLVkSMmY+ahYqW1SrlbszF8Zko2o1a6BlAOajZvRZ+lB7uha2SlvcmYufpGnXYx36QWJtwopKDn+yIbE2YeaPEvdYEyPPGEzo+SnB8njUyX9DZoNie4zjSFV36TKig8szBgUdYyT4EC9p18kJ+SkCcwGM3R1Db2OvQMyL9hY9UDPTWOvCqxc02zGwDIuq9CpMuacwfGsYRXuLNGd06tDxsKCTLB2LAq+/4cczz/okovaVq3z44KMAvirj8ElaAEuXeQVHbY6Dqth9fJwYmB76jMWdHh52B4/eu4kJZINMELd+fgu5f6Hup3XtzDVwAe1/1Aetg4obVtHeoqiKWJOhSSBLSmJfSsgiH0NF8bMTs8JzdpV3oSq9CoUfFspOH5qPmjHQMoCZezOYnZhFVXpV3GLpSKNOtRUZy6MFff08nl6dGMF6f4+2zdvr8apu1n39fMJaMLUKlhhjd8dk28XUvuSpJV4cPzk/LLBmrU9RfygWmufuzEVPfQ8JY6+2oy6jDiWpJch5M+eRESlxFdiUYsKVz6+gydAEW6UNLptLE1Fy2VywmqwYujWEsrQyODudGLs7ppuS6njs0EmWjkWBikri7O73E7uG9/cEsHxF9KZEW4ocR1qMau2/uutEL7Q7xY9NSYzi3b1WRArixSt7R7bmUXpA3RRSKWR37O6YcIxSS7Knvge//OKXqEqvEjy5cnfmSsjR2N0xuLvdAABLjkXxnMZko+Q10dzF9uJ2tBW2YebeTExdl1Z7AyXdnRrGx4lJbSLk5pVtjKbW8ezELH71L79S9KK62RbC999KzANszVofrtcn1qrkOMCQHcTKVT4886xPMjFLdXCp++RJJCXej2PlvZMntOCtJisc1xxw2VwLyhq8bb6NG1k30JDZgNmJWdxtvAt3txvOTqduSqrjsUMnWToWLTyeMC7mBrEpiYnakNesJZuLEgaHeBz4NIAPPgrg/T0BTdUCLZidmEXBnoKozSOWx1XkOZQqBXnv5ClWqdzdbuE4KnSXQ2AugIpDFcKxSi2hPksfsrZkIWtLFioOVaDww0LJeUv3l6LP0gdbpQ3ubrcQ2O2yuVB+sBy/s/4ODZkNgvmpHLQK39/aGV/C8pw3HPW9eNDVI4D4N7l+40JXeVdURWV8PHGDVvqaL+YGceDTAFL3kXX8JIsmi/rErNM5b1exZi1xwj+WzuLtd/1CRe2llxmsXCVvrNpT3/NQiVT2jmyUpJagIbMBtkobBq2DmHROPtDWnbvbjZl7M+iz9OH+0H1YcixoMjShs7TzsVpT6NARCZ1k6XgiMDjE42JuELtT/IIeS+lOHSDVsFNnWPj95LEZZxPT+8iBZVgJiclMykSfpU/TY/kQr+gLRFddRp0s0ao/Vy8co2bWSJ+HVqnk7uYpwcpMmrePKN1fiqwtWcIxY3fHUH6wHN3mbiF4tyq9CoG5gJDzaDVZVS0hxsfDmgiH1qlPinjakOL1zLM+9PXHbktSs89vfgt77EcAACAASURBVPENHNccUf/e1cXjnb9KrIKlZW1KYvDji0FMTUWTJI8njLff9ePApwF88SXRX2WdD+Lp1aTdTrM8bTZelmTFMsWNZxXsKUBdRh06SzsxaB2Mq5qbKFiGxdjdMTQZmtD/dT9qT9ei4lDFgqphOnQ8LOgkS8cjw822EDo6eNnx8kiMj4fhdIZl7+hbWsm4fN11mRBfSwgXc4PgOCDrfBDbX/Pjg48CaLjxYDPkfNM+fH3xa2GzufrDq5j9LvYG01naqXj3L/5vKlKnGHWMStqLWl2uaeacGC6bSziX2PuJTiDKgWM5TLmnJC7bNSdqwIf4mC2ZWBmDTy3xxkWCtQRWy63lK+SDnyMxdncM9mo7mi81yw4y/MbG492/fngES7zkDFLFGBkJ44OPCOF8ZRuDwaF5AtnRwSveiGj1qoqsslalV6GztBMum0tTlufDAB/iUX6wHN9+8y2q0qvAMixcNpfs5O30TBhZ54MxBwt06HhY0EmWjkeGunoOX3wZjBma+8WXQcnG+PobpK1CWzxz3jD++j1/lIanr5/HCy8y2LCRwakzxNm9opLD8ZMPbzMQkyY1/yKAjJnLbW65O3Mx6ZyE45pDQqSMyUbcH7oPr8cblTlHx9NZhkV7cbuqOzbF2N0xTAxMIO+dPGQmEe0Xhb3aLlQmtMDr8WLSOYlB62BMx21KihdCJiicznDCQvdYmrzZiVl0lnbi1s9vYfjWMJydzigisdAWYSLrq7Lo6+Y4MtG4cpUPy1d4hTYjbT++so3B06vJv8kRjKK9RaqEyrDdgPKD5Wi+1IyBloEH4qk25w0jdR+pvilNBSuBVqkoobKarOgq78K3t79FWVqZ4newr5/H+3sCMP70wWRH6tARL3SSpeORwOMhd9wul3x1ioLjgJWrfHj7XT9ef8MftaG+9DKDt3b68dLL0X/0j59kYcgmZOy550mY9EsvM1GB0hQsw2L41jAc1xzobexNeCNxXHMIVR010HxBOYJF4bK5JHotw3aDrH3EqGNUEgqdmZSJktQSxYzCwFxAItoXj7e7u90C+RP7YPXU96D+XD26yrs0R5cobWSxqlla7DU4DglH53zxZWyrBlulDfZqO77O/Rp3fnkn6t8XQrCWLvMi63xQmIjlOKC4hNM0lSiXeECjfDZsZITWoSGbtA7v9PCYniHP03AjJDuF23i+UfJ9ynkzB/Xn6mGvtmsi7IlizhsW9GIHPg3gZlsIHEcSHOTIJEB+T4v2FmHUMYrb5tuoPV2L5kvNaCtsQ0tei2pF7cCnROdWWMTBkB3ExdwgvrnNSyp+OnQ8TOgkS8dDR0cHjzxjEKfPBHHpJ+q3k4NDPHan+GGzkbZikyWEF15kkLovIBCu5F1+2T+SybtIUPTTq4kovqKSg/kqF2UN4PV40WRokp3uK91fivbi9gfur+PuduPiWxclz/Xj13+MO/XRm7mz04mK/7dCscrQeGFeaC4Xal2wpwCOa44oYkTNVcUaMhq2m5kkFe83nm/EhVcvoPlSszCpqAWbkhhZc89YFaily7yqGx/HQXNmYuRS0+5RDFoH0Xa5DT31PbJZjnNeYgmSyPMvX6Fssmq381FZnHIrUZNWJdDKJf2+PAotFcXhIyw+SQtgw0byfj7zLAluf+FFRlFKQD2wxvvG0WRoEiZcY8Fu51FdE8LVKkKyMs6y+ImRWMJU15DKXzwGxTp0xAudZOl46BgZCeNnBRyqazkYf6pOXsT5c5u3MjBkB7H3Y7JJchxxtab/rYQ5bxj5Jg5v7STVk46O+c37buNdFP9DcUz9ifmoOaZzezywmqxRz/Hrn/5a8fjvfvcdrp2+FvWYwg8LMd43LhzHsZys11bOmzmyWik+xKP2dC06SzvBh3hBh3Xl8ysCKWOmGWRtyRLcxb0eL2pP1wq2D3Lw++cNMdet9wmVFDFiTRoqtZDmvGHsTklMA/X6G9Ft5Uj0WfpwNf0qRh2jspOYc94wtr+WuAYrVptSiyv+gU/Vv/McR7Rqu1NIBfiLL4Oqr/vbb74VvivXM66rv0EPGD8v4oR8Rbudx6kzLN7a6cfhI/IVqcBcAFaTFa7fuFCVXoU71+8k7Obu8YRRXcMh38ShvYNHRaXeQ9TxcKGTLB0PHU5nGCdOssg3cZI7VY4jYvibbSHJpmzIDmLdep/Q/lu5yod8EwmDjlfPIc42HLQOCtWrrC1Zip5XYjG6miN2PIicKCxJLYnZguNDvGSiMGtLlmw7kGqsxCuWMzvHckKWnSnFJGmVTrmnkJlEIk3oJFruzlzFSJ07PTxeeplogL4qIxo4pfbcxVx1Z/TIjbbhRijhFt0LLzKyZI+CZVj0NvTCkmNB2+W2h0Kwss7HblNqieTZlKTcTh0ZIXYWy1cQonoxN4jUfQFhylAOHMsJ3xW1qJ5YEFcf57zhmAJzmh+6dJlXCG//4stgVEtz0DqIsrQy1J6uhcvmQkNmA9zdbgzdHNIctRMLdddDuk5Lx0OHTrJ0PHTUXQ/hWDobpbmglSbaLjp+ko3Sa3k80W2aRCYFRx2jQsWnaG+RoIOid8lK0TZZW7IUjSjjQeR54zlnV3kXcnfmyhIsZ6cz6tz57+VranfOTswie0c2ak/X4ucf/Ry//PKXsJqs4EM8DNsNKPywUIjhKUktkZzTkB0UbDKWr/Biw0YGLa0hwWlfbdggFtFK3uXHqTNswj5YTy0h/lFKiQADLQNwdjrRXtwOq8mKQesgak/XRh03OMTj7/4+sRblU0u8OPZDVtMm7vUiZu7is3/kw/S0/Ov54KMAPkmb94KjMTuxCF7R3iKUHyyHvdoe+yJl0HAjJAwsjI8TTzulzESKt9/1w+8nxHDvxwGBDD/3/LwZ7cTABHJ35gp+bB6nB/Xn6uG45lDUHOrQsVihkywdDx35Jg4320Lo6Z2/6627TibOnl7tw+tv+AVdCq1S9fXzaGkNEa+fOaLjeP0Nv+rduRrEAcyjjtGof590TsoGPlPxudx4eDyIbPnFC6WqV6RfV2ZSpqyvkxJm7s3AVmnDzYKbAqkU+4ApeQ9lnCUtLkqu6q6HsG69Dy+9zOBYemxyUfoVt6AKkSoh+T98+NcK+QsIzAVQe7oWrcZWeD1etBe3Y6BlIKoVutAKVvKu2G1KMbSck0ZKRWLvxwHYbDzu9PC4XMhhUxITl+FqvJieCQt2LIc+Y3G7m8cr2xjYbHzMAQNqLrxuvQ/r1vuEVv7uFL+kyu31eFGwpwDmo2aUpJagLK0sbpNRj4dcZ76Jw1dlnK690vFYoJMsHQ8Vc94wfnA4gFNnWEkrgd7FUmPI6Zkw/n/23j8sijtPF/0z58Zz9Vx9zFndNfsk5yT3xuvNZnPjXRyjI6tZ4zjGcYwXxzGO6/Wq4xrXTDQuxzjq4kQ7DdMEETugojgIAcIvRRYJHegA8sMeJYCCF0wroLCC9EjT1dXV1e/947tVVHV960c3mN1ovc/zfWZid1dVVzddb30+7+d9d+8hVZHwKJbnXxgVva+igdAWE5baNJJ30KtKtAo/Koxu5wAQkpO8sn9WN++MBAO3BqiarXB4B71ozm3W9LNqyGpAhaVCzHoTolfUWoQcR0Tu6zf4cSw1gOdfGBWrGka8qACgvZ3HBx+y+J//y8SSrKMW7Qu9oEurPl6NoTtK8sxxiFoD9syzREsYyQWd44yRLDXxe39/CMuWM3j5lVEsWOTD/t+yOHWaQ17+xBOL/v4Q3HdCOHCIxTd1QTz/wih6e0MY8Yawdp1fYSorxP9IDWBrnEExAH7ZcgbpGRxVj/Wg+wHObT6Ha4XXIqpgtbTwMtNiYU2Z6sX6DX6TbJn4XmGSLBOPFekZHBIOszKzSYYhNg0vvjSqmChbtVr94mbUSykc4VltWs7Q3kEv1ctKatppFFLHbam2itaaigZCNqF00XRFwkRh8pJkVNmqqJNkvmEf0t9Nx8CtAXAsh5ztObDEWDQvbm73WHbgipUMRrxkGnTSZPmwgR4qvwriwz0s/vf/Y/z+U1u3+TEyon8R7Wvtowr5xzPF+MyzRPQfaQWpq1tfk6VFsqTbEawyZs4ihItmdTIetLXz2BvPin/Tefkcdn1A/i5HvCGZBhIghPuZZ8mN07w3SZVTSrgOHGKxajWj2tqtTKyMqJ2ZdY6jZp5KV+xi5rFV+UyYCIdJskw8VvxLRRCfpQSQnDJmQlrlkJtTvvra2I/vsuUM1q7zg+NIy/B0Jie2Eml+QUYQLjrX+tGmhefqicilWLDIh7Xr/KLTvOBK/7DnoUx0T/Mi8o/40VLSYshJW7o9YeVsz6E+91rhNYXOrDi+WEEyeq73yLRp4XE5rI9VVMNGvCHcuMGDYUhL97kZo1i/geTwCZVHo5WDEW8I53M4MYdPaCkJS8/qQG2qMRLs2Bk9wXpuhrHInnCczzGW76hFshgGePmVUWzc5JdZlixbzkyI2znHjbUJhYnNt5YSsjLvTRK+Touv4jgyVTo4GMLsOT7MnEU+w7kxPhw5GkCNM6jp9h9JwLPLxetq26TVRhMmvg+YJMvEYwNpFbJIswdkehKpoztthXvXnM4kF6HZc6L7YQx3S8/emq14Dh/kFWah1vnWiEXBgrh/23Y/VqxkZNE/0rzApIVJqLBU4FrhNTRlN6E4vlisoBlpTdLIoJqJpOeeh9oCrc2oVTzXP+KnRpS0XmxFfWY9NQg74TAhVxs3+THsCYkeSO03yUV3oqopGzZqEyDBFiBa7I3Xt1JQW0Yje2gQWufjIVlud0jmB1bjJGToraWROasDUFQhOzpJ+23VagZZ58g0YHoGh2OpAaxYyeDrr8mU3uBgSOFJJ6Crm4fzG/K8sktBbNvuFwmXmnVDJBDa11oEXAiLFyxi1MxPTZiYSJgky8Rjw+lMMs4fXl0oKQ0idjGDtnYebjfRd7z40qjiorV2HakECSTLiKkkDTSdlXS6jw/yKI4vVhAso6HP4XC7Qzh1mkNrq/KC03O9R1X3ZZ1vRYWlQvfu3T/iV7Q0tcxCh9xDin0lLUyKSEhcZatCf0e/qNmSQmixCRjxhtDdTVz3bckB1NUT/c2x1OiGFgT8zTz1i+jadX7NJAE9CIMY0S49Lyw1MAxEsqG3wo06BcJS5SDkZeMmeZzO7j1sxPqj/n7iyN7VzWNwMITTmRy+yAtixUoGLS08Yhcz+Lqa+HHlFXCGz/mq1YyCgDEMqfxGS06lsCXTb9wmTfYqPMME37XZc3ymhYOJxw6TZJl4LFi7zo+U1ABaWnhDFQbBM0trdD/aO89wAmWJIbmArI8F62Nl0TTCNGG0RqRuN7kw1TiDyDpHP14+yONa4TWUflyKzPcykbcrDw1ZDVSncRrCjU2t86142POQ+lzfsA+57+cq3n80XkOOFAfaytuomjbpxaqwiMNzM4iL97CHxCjt2OnXdD7Xg544PBINWDikBrjRLD3bAi2kZxhrFU6ZqiTEvb0h2JIDMp2Ty8XjYlkQv94+lpAw782xScPe3pBCnM4wRMsktPPr6gmJOp1JqlYHDrFiZUxwSY8Ew54QZs4iU8RSUlZxOYjTZ9T/puvqg9i3nxiVahmschxU0wTUfjOGPSSBgBYyb8LERMIkWSYmHC4Xjx07x7x7otHJdHXzMgHylKneqKeCpCHO4W3DcIKV8naKprO5FDRbBYYB/sc+Fp9aA/iKEi8zXnAspzBRDddOCXA3uamGq9b5Vk3xvxp6rvegNqMWDVkN1Pd+LDWA198g9gFCdaKxkcfLr5Asyq5uQrij+RyDQeAv/pJ+If0/50bfjhS0RdESLEH0He2+hWgZvUVruXZ0kriqGzfHPou2dh4zZ41ibowPx1IDcLlIqy/NHsCRo8Tkd9JkL1yusdf09oZk5qWrVjNYE8fg1GmSmsAwQPm/BLF5i19VoK4FoRpdUhrExk0kS/CtpWT6j6bHEoKkaeeB5nwfrvEUlp5p8YJFvglpVZowoQWTZJl4bKirD2LBIt+42jiCnYPeD6Z/xA/PPQ91co7WLqOt8LBmLQy5h5D+bjq1tbdvP4tdH7Cagt5oQROxh1exWB+rCADWI2Wsj9Ull3yQR3NuM5x2Jzz36dWsuTHEvkCw5Jg9xydWSATCpRcRo4Y3/oZOSH7xy+i2BxiLtFFbwoCGGnp7Q5q+boLXmJFF+/673SFYEwNIzxjbx4FDY987hiFVRaEVP3uODwcOsVTdFMcRkfywJ4S3lhJCHLuYQcGXQTF0PVqsWMmIN0ovvkQI97bthETRjkVrwpj2GmFbes8Lx7w3fZpO+iZMTARMkmXisWI8BAsgbQy1sr9v2Ifm3GbkbM+RTdrRtE00007pyojLUG250VD4USEsMRY0ZDUoHsv5gkNeAQfbZ4FxT7uFI/3ddE3C1Nfap3hO+Ap/n3yQF1uKOdtzNFuljwYeoTG7ERWWCiqhvXOXVE5efGkUa9eNtQsPHGIxc9b4/M7UvKtWrIzuS/aHbA7T/yy6NuHadX50awRaCzhwiKW2yy+VBxU6RK2195+UhF2wR5Hm7zU28ti4yY/1G/yYNp1MZG7e4jfUTq24HMTuPSxcLh7rN/ixN56NKtsvPJT99Td8YltO8CBbsZLRrEpNmz4qkrPwJa0+cRxd07Zqtfw70dXNi/FMu/ew6O0NiZOIJkw8Tpgky8T3Bq2svoasBpzdeBYFHxYoBOeNjbyixdTh6EDK2ymyKlRZQpmMYKS8nYL7N+8DIK0uLeIRaeBs9fFqcb/h76uklLRWzudwqi7d0eBWzS3VKhYf5OG0OxW2DuFLbXLRkeJQtFLby9up8TzuJjdqM2rhyndRt5VmD4jVlMZGcnFbv2GsdbzrA2OCbFe+S06UNQKmpe0vI+jvDxkWnIev2XP03dT7+4kdxe+OsNi8xS/7HuhNwtEWrSK2bz+JzgnX/u3eQ3SN0bicv7WUweYtftFgNBoI51Ut/qq3N4Rp00ep7vBC6zbNHlD9vKVVPbVWYTg5DLfmEDRc06ZHZwtjwoRRmCTLxPeC2oxa5L6fSyVad1x3iPu2ewgdjg5VjRFANEnhQnan3QmO5cD6WJH8SCtUwj5p5p1SwmJUiwXIXeTDKz8MAxz+hMX6Df6ohd40hPt9CedpyD0kc5QXhP3h58ISo27zIIRCh6/kJclUI9brJdfhtDupGYwcBxz+hIQUz5w1Kk7e2ZIDOJ/DYd6bPsWknIDq49WoslUhe2s2mrKbZESOYdQFzpMmk+pFxWWi/6nS0MONJzJn5ix9L6wRbwj79rP4x10sVVgdSZtQWOGmvcJ29sYr97Fjp1/1/GqB40gOol6bTQt19SReqcYZFL3upIS0v5+ESK9YyShuQDgOohcaw6g770sJFE279dyMUUUFXS1kPFrvPRMmjMIkWSYeKziWw4WDF8SLdnF8sYJo+Uf8qLBUIO8f81B9vBq+YXWdRENWg4wESH2saKTCEjOWVegd9FKF4NFosqTeU+FZgQxDKjhp9oDmxT4S3HHdoVaxXPkumZ1D0sIkkXSGk0ot/y01kmWJsVCtLB4NPMI36d+g7lQddSqyo5PHiy+Nihf705kcZs7S12PVZtTCO+hFZWIl+lr7FLE+x1IDmjE8P1k+FqcSbswJkIt8tARr2vRRXbuBwcEQzmZxOHCIEKD+ATnZqasPGjbMFNarryn/Hrq6ediSA0izT3xLejzYvYeVGdFmnSOf+8ZNfgwOjkVnbduu/B64XGPO9wIEF/nX3/ApblqE5Ijw80XbtpBMEL7CHepNmJhomCTLxGODd9CrqL5YYuixMrev3IbT7oTT7tTcni3WJm6n4MMC2ePS9qF0SUnQ/Zv3qbE5wkp7J80Q0ZKSrPrMesXjx1JJGyc9Y2KMeAQNmLBy389V6MzyduWJ7UPvoFfROqQFYwOk1SiN/ZEu2nsTcPvKbTRlN6lOKl7+ilSVli1nxInDrm5et4U65B5Cla0K1wqvUR8/cIheCfrLF0fxX2cqL6bz3vSJxpx6kStqa9JkfS+sYU8IJ0+Rz/zzdPK/UgLkdkdnFRFuuQAQsvjbAyzO/YH7D+X1JExLTptONHmnMznMnuPD6UziqdXbG8KUqV7s2698Tx2dYyTLiHO+oNcMX7TqsZrha6RtZhMmIoVJskw8FgzcGkDaO2mKi3ZGXAaVxPS19sE/4sfVL66qbjPckT3cTFNNjyTosgRIndejrWhJw5lp4vfTmUSUbPtsfAac4ftSI4bhGYNOu1P2HLXInYc9D6lE2L7KrhoOLQVN/C5AsEfYtt2PkRFS5Xn1NTI2r+Wd1pzbjK7aLjRlN6nq+BIOs7KK0KTJ3nF5XektPbIsVJY2b/HjwEGl5mzEG1JtWWmt51+gRwVVOQiBVfNi+/eC4Py/Jm6M0E6aTKqKdfVBDHtCqu74I96Q+L71JnOFGKHw8/XiS/T2X29vSKaDmzTZO25zXBMmjMAkWSYmHB2ODlnFSdriUqumPOh+gObcZrSUtChIkYDwbYYjnFgI7Um1Y9QjWlrmoFLvLdo0XtmlII4cDWDffnbcd8vh5FJ6PisTKxVZhzQvLdoxtpS0KM6pLdaG+sx6quAdgKpNhho6OnkUFpGWUexiEsuyew+r6S/V19qHby9+K8YOqaGuPohlyxnMe9OHTZujzxzUW3peWN3dIbz3Kz+arwZhTQwoCBbHQXVSTm+pVc+qHEFcrgzi9m3t75bU5Hfem0qSNzeGkN6yS8EJqYiNeEPidgYHiYWFdL8zZ41i5qxR1X0JGqwpU72awwXHUukO77QKmQCGIUMpCYfpNhYmTDwOmCTLxIRhdHgUNSdqkPRjejvu+E+Pq77Wc8+D0aFRuPJc6P22V/G4b9inIBg0tF5sRcGHBcjbladZCQH0iZZ1vhXVx6sVhMNzzyMGKdtibdR9tLTw2BtPCJbWlFZbu/bjACF04ceZ+V6mKmFtvdiqWcXyDfsU7UdLDBHSh1cHe673oPCjQkUrNnV5qqopaTjO5xBi1dLC4/kXCNka8YZU9U2sj0V9Zj0edD9ATVqN7vYFpNkDEeud9JaeFxbDELH4nTsh1erL7j3ReXGp6dd6e0Ni/p/WYEVOLoefvmOc3MUuZnA8LaDQkU0EBINioaqlho7OsZDnNXEM1QKmrj6oGhYejVmqCROPEybJMjEhUItvCb8wa6EsoQwdjg7cvnJb8dif+v8k21bSwiQqGYsUd1x3VLVc0tZZZWIlrhVeQ5WtSqbp0tKQ6UGIMlm2XN/n6faV27DF2pC0MEmT3PBBXuGTJa1iddV2Kd5v9tZsRfXwVs0tnN14VvO8CJVCPaLFMMTTacpUL6yJxCerxkkulGqVmp7rPXDanSj4sCAid/oaZ3DC2oaCsaoahj0hbNzkR3GJuvbOaGxO+Fq2nKGSu95eMrm4N57FqtUM1f+qq5vXNfTUWrPn+KLOYtTDW0sZXe8tqbnogkU+5OUTK5TCIg7btvtVibQ0PzMaVCZWInlJMjLiMlRvYEyYiBQmyTIxbnTVduH8r8/rXpAtMRa0lrWqbqf8k3LUZ9ajo4oezBy+rerj1RNy/A97HqqGNmutvF15hio54ThwiMWKlQwO/jMrxs0Y8STqa+3TNUxtKWmhVrFYH4sKS4Uh3VX4BKfe0gqnFuB2h/D+ThaDgyGsXUdy9dIzOKxd56e+967aLpHUtpe3625fit7eELU1FsmaNJnuGN7fT0hO81XihSY4otMqLlWOyCcJn3mWTBOqTQy2tJCK0N54VgxQlyLzLIe/+uvxvfdnnvXif/rPXnzwIYtbtya2rVbjDOp+1/v7QxEZtT7zLNFiDQ5GX8Wqz6yHdb4VD7ofoDi+GOc2n4t6WyZMSGGSLBPjwq2aW1T9ldo6te6UKjGpz6yHI8WB3PdzFTojQDk9mLQwKSKXdi1wLIfq49W6Zp7Sdh0tUkcNw56QqHuZ96YPg4PE7HHZcgZ19cGonLVp74Gmxepr7YN9lV123mozahVtUD7Io8pWpfqeCz4swI3KG/AN+3D7ym2ZYD7cxoKG05kcpk0fxZo4Br29pF2ops/hWA6OFAduVN6Iikx/910I//hB9JE5v/uELorevYfFgUMsLJ8G8MmRgKofVeVXQdUYIK31f8X4UFVlzPajq5sXyVggAFisAfzZn0+s+P8nP2VQeuH7D1Hu7zdOlKdNHx2XVQrHckhekixanJQllMEWa5uot2LiKYdJskxEja7aroirP5YYC8o/Kaduzz/ih3/Ej7qTdfB5lN5ApfuVZqIl+0ow+nDiDAUHbg2gOL5Yk2xVWCpUheFd3bzC6brichDz3iS5cTt2krF2W3IAg4MhXLvGi8aN40V4BSp7a7bCBT57a7bq5KTUzyyczNLc3aWff0ZchqFj3LiJaJxsyQE8N2MUpzM5dHWTczDsCclIS3NuM64VXlM910Zw5GjkOq3nZqgLswHSzrIlK53WBQx7opsknDSZbj+gB46jm3IaXVOmkqiZktIgzudwisBsI/YV0mMpKQ1ibzyLNXGMaJ2xY6cfWecic6Af8YZkIfG0tXmLXyaQH/aEUOUIIusch8IiDnX1Qd0Kl5CkIFRMs7dmI/3ddNxx3aH+rbib3IbfgwkTJskyETX4IE8VUBtqG1IqH32tfWjKbkL5J+XUH7LwcGRhjUcXpYZHA4/QnNuMCksFcrbnoCyhDPWZ9bqTdedzOMyN8YHjiCHpsdQA6uqDeGspg5YWHsuWM0jP4HAsNYD0DG7c2Y4C/CN+UYwvJUfC/09ekqw5qdec20w9t6nLU1Vd4sOjioxqp4RJt45O0iYVhOG7PmAn7HxIkXkmshba1m3aFcr+/hDVuwoA7t0P4Vd/HznhmTTZi5Rj9OrZwK0BzTSC8RCsFSsZ6hTf6UxOYZGhRbR6e4nwX6/N9+JLo1QXfC20tfM4cpTYY2ze4hcJmyByF/YteHTRzi3NmFaAcHPi+3NjBQAAIABJREFUHfSCYznYYm0o2V+C9HfT0ZDVgApLBQo/KkTP9R44UhwyA2QTJvRgkiwT4wLrY5G9NRvJS5JF4jTkHlK1HRCWdb5V4STO+lg0ZTfBN+yjthQf3H5A9d6y/a0Nf/zyj9/L+1WD1GBzbzwLW3IA27b7YU0MwJYcQI2TEK0qR1BzzDxa1Jyo0awcagl577juUCt3tlibKsEClJYZWsHSUpSUknPQ2Mhj9hwfVq1mUHYpSI2OmSi0tfOqrt/hazwGslLRdiRrb7z6d4L1sShLKKNWVaKdXJw0Wd+LKjz+Z9JkZR7hsIc4skdSLZw02Str7wktz8HBUEQErKubx+Ytke27pFS5faHaCwDt5e2wxFjQVduF9HfTMeQegtPuROnHpaI0ojm32fAxmjBhkiwT44Zv2Ef1lHI3uTVjbJIWJkWUFwhoe0ZFui0B92/ex43KG9QcPqNYtpyB201aFUIMyNksDjt2EmF3y7c81sQxj82fh+YRRjMpDQfrY2V6LSnB0jufp9adkr0mkvPf0sKL4vfvC81Xefzil/ok6NPE6EwqrYl07ya9tWWbH0ND6i0tjuVQllCGysRKWYXXlhzd/oy2/xgGihDtF18aM0etqw9GLFAX1oJFY3KAjZv8YgtWz5MMIC3JA4dYQ+Rq0mSvLO/yuRmjCpsHoV3Y4ehA6vJUnNt8DkPuIXEaOm9XHlpKWtCQ1WBoyMOECSlMkmXiscI76FVcjCO9mEvR39GPs39PtxY4te4UOqs7Iz7Gk2tPwhKjne2neUz9IWScCmBujA+XysnUWV4+IVgHDrGwJqoLpCcSgs2DJcaCysRKQ8J8R4qDei5pNhpSCHf80hXJIEB/P6mAGIlPmUgIWXhaF+ZorADKLkU3Sfj6G9o2EXddd1EcX4wblTfQlN0k/q1Eaw0Rib4KgEKf9cyzpPVmTRyfJ9lzM8Z0lC4Xj337WRw4yCoqZeHo75c7t4evF18axbbtZOpS+jfncvFiOzG81csHeZQllMG+yo7c93PhuedBh6MDxfHFYH0sbLE2eO55RLJlwkQkMEmWiceOf+36V5R8XKJKtDLiMgxFuAhoKW1RFaaf+dUZdNVFVpH6cveXsMRYcPqXpyN9a2hp4ZGXz4lTZ1nnOGze4kfFZeJ/pXfREFBYRLyWIhUHh6Pneo9hj5+BWwPU81ibUav5Oo7lFF5cp9adkj2nOL4YFZYKzXbjvxcePQrh4D+zmPy/qBOAzLPGicil8iD+6vXIhe7zF/rg/Eb9+/Gw5yEcKQ5UWCpkLSq3O6Rqxqm3tOKMaIg2TFtvrVo9Jr7r7yeaqjVxjGbYtVo00ZSpRACvF95ddimIZ541FgrtH/GjOL4YjhQHkpckw3PPE/ENoQkTgEmyTHxPYH0sCj4smLCKlpbmSy8SR2tbRsBxROCemcnh1dd8qLhMInSGPSG8/oYPX1UFDfkBCWhrJy7X/f0hbN7iN3QRmAjQhhaMeH/RfLSaspvEx+/fvC97LHtrtm7b0ggGbg1EVC3TQ9Y5TrUaM236qKHWbn9/yLDWK5wY0IxEBXxbSmKFyhLK4G52y943rbpkZFlV2qBan3d4u3AiFs2DrL2dx6//wY/OTvW/mXD92XMzRsUpXSMQ2rnz3lROLmvhjusOvINe5GzPmTBvPhNPD0ySZeJ7w5/6/4TyT8pVydHJuJO4+dVNQ9vyj/g1DUQjIW0CyaJ543R187ILgsvFIyeXOLVv3OTH1as85r3pE6NC9sazimmtoe+0w6bb2nk88yxp43xfob9D7iHFObOvssM3rH0BolW/bLE22esCTIBqt5G3Kw/Xi69T7Tn0IGjHkhYmocpWFZELvBaqHOoRLc/NGNXMz2OY6Cs953PUP+O+1j4UfFgA37AP3kGv7IYhzR6dDmv3HrrWifWxcDe5qUMLjY287nZffmUU1sQAurp59PeHwDAQhzsWLFJWnSZN9iLNriR7Bw6xSLMH8M03dMLHMJB9Tjt2+iMyHy0s4mRxPSZMfF8wSZaJCceRowHVyaWRByMK53FZ2+kXpxRTh2rwDno1iVbSwiRDbuFCfIy05dXVTYTqGzeR6aWvqojWam6MDx/uZrF7Dwu3m9gP9PeHZO0PKTx9HqS8nYIvd3+peQxr4hjMnDXmWl1XHzTcaowG4dUo63wr2v9F+1w9vPsQX+z8QnGeG7IaFM+tzahVHVDQ03vRcK/tHk7/8rS4nWPLjuGy9bLhiUYttLXziiieKVO9uu2nHTujmyRUs38AiAi7ylaF4d5hXDh4QfF4NEJzNY0ZH+Th+MyBq19cRX1mfcTvz4hIvbc3hGOpAcQuZrBsOUOd7mtp4UVbkyNH6dW29n+7ERGqV0bR1sbjo39iMUNi0no2y9hNjMvFGwp3jyb1wcTTA5NkmZhQcBywYiWDV1/zqbZDRh+OojKxUpUcnf7laXR+bUzArke0LDEkfkfth/D2ldvi86QmqVUOYiBa5Qhi7To/cnLJRWBvPAuOgyiuVbsoCMjeli2r5NCQl8+hpYVYDOzY6UeVIyhekNIzONFvS0uvEinCW7dGRP+0Fm3me5nUc5v5Xib1sxjP+DvNJ80634qyhDJN5/9wk1Ma+vtJq1e4EOuJwwuLohOehxMejuXEUO728nZcOXsFl62XcaPyhsKE9VJ5MOL9/erv/dT3zrEcrn15DY4UB+oz69Fe0S7bX21tEP/tZW1Ct/+3E2NF0t9PpnKPHA0gv4B+3vv7Q3jmWTIoYATDHkLuwtudz78wasiLrbc3JFbqtNr+fJBH+SfluhVgE08vTJJlYsLAccDadWQcWw98kEdxfLFmu8+orso76JVFvNBW5nuZihDk+zfvy6J6wh9vaeHx6ms+zHuTTIBxHLBgkQ/9/SEx5FjrB7gus05xHGUJZYp9TJrshS05gGOpZEJx23Y/VqxksGIlg0+OsHj+BTI2v2o1IzpyFxZx43KJlwrXkxYm6bbfaGaltlgbldyoZR867U4M3BrAjcobaL3YGrGI+EblDfUK6LpTqs7wLhchsKczOTHOhwYh5kjPPwpAVI7uwvdIiv6OfjGzs/EPjag+Xi3Tt0kRqSeWWgYix3K4UXkDVbYqPOx5iNqMWty/If/ub9ykX6XbvGXi9HEtLTysiQHN346XXxnFzFnaLdyWFh67PmCpLeBXX/MZ9mITWvjPPOulHpN/xA/PPQ/KPyknOZtfXjOJlgkqTJJlwhA6OnnU1WvHv+z6gEXsYsbwxd/n8aHiU/XWYeZ7mYYF08IdpRbRssQQEbYjxaEgZeHkR8BbSxmZl9PuPayqgFgKoU0Yvv/kJcnwPRr7Me7vD2HHTj9qnKRitjd+LDQaIOLs2MUMtm0nTteFRYRk7Y1nx6XdknpjqVXYBKi5wdMmQnuu91AnFlPeTqFaeZzbfI6aU0mDGinPiMsQq0E0CDE+pzM5rFjJaH5+HAfd72/F5cgrSs+/oCQHzbnNuHDwAqo+q0JlYiWac5vRWd2pKu6PpFX4/AtKPygBNypvoD6zHjerbqKvtU+RYiBM4X2fJIthiEmtVrVWOK65MT5knSNxTHX1QZRdCmL3HnXHd6ECpkXOpOjo5BUkOtwk1d3kRsGHBfAOeVGbUSveOJgwEQ6TZJnQRWPjmGblraXKWntbO4+Zs0YxN2bsTl3IMNPzQRr51xFcOnxpQogWQC4gNFd4rZWzPUe1nehykR9cgdAYJZDSNmH4qjlRI3tuSwuPhMMsTmeS6lSanbjEp9mJRkVKptbEMUizBzT1K0YgnSzUauGpESzaa7yDXtVzb4u1oSyhDK0XW9GU3SSrpBXHF+ser/NzpdmqJcaCon8qQn9nv+Zrj6UGROuCrm5+3DmRkVaUpkz1UrU99Zn16HB0oMJSgaacJs229r37IcP7mz3Hh6Ji+Ztsym6Cd8iL6uPVqPqsCq4CFzUi6uZNHn+7xJiY/8DBiU8u0MM/vB+ZDm7pTxh8nh7AgwfaBKu3N4QjRwOqHlxSE1YBNypINfD+jfuoTKw0bJ1i4umCSbJM6CLNHsC+/eTCMnMWPYzZ5eIRu5hBYyMvWhGsXUfMOPU0EMN9w7jwW3o4cTREi2M5OO1OaiVJuqzzrXDanZrCVZeLx9wYX0RxH7Q2oXSd3XhWdxu9vaQl2dHJi6am/f0hPDdjFG3tPFasNO7BRUPrxVbxeBwpDsXjHMup6uaqbFWK5/NBXrVle3bjWbGtePvKbbibiCWBlJBptVrUiJ7RKliVI4gVKxlknSOTm0YrGmqI1EJBzdWe9bHI2Z4Dp91JFZ5L0dWtP+knrHBxubvJjerj1bh95bZIctUyOPWMWrX2o4eKy0EkHFZO30aCES/x1JK6uIevSZOJo3zWOe2WOsMQPaTRzzO8cscHedSfrsc36d/g6hdXNXWBJp5emCTLhCYGB0OwJgawcRNxMdfSNPT2Ek3LyZMcNm7y43Qmh2XLycVNj6QIGYhqxCR1eSo1u00Lgvak9ONSnFp3CkkLk5Dydgoy4jJQfbza0PaMtI+kUGsTStenP/pU19aBhvM5nGhw+uJLoxE5d4eDD/Ji+04Ij2Z9LB4NPEKHo4Pa2rPOt1InCQF137LKxErwQR7+ET/yduWJ/17+Sbns81abEuxwdFC3m/5uumaLUMCIN4RdH7A4fSaAKkdQpsdav8GPffvZiM1fIyFZtMk+6U0HH+TRc71HVU8m4OtqYy2836pUl3qu96AysRJVn1Wpah0t1sjsIdraIpuqO3KU3KylHAuMu5ooCNsTDrNicHTCYRZVDn1/urr6IHbs9GsSNSlhW7acwelMjmoZ4R30oim7Ca58F64XXh/fmzLxRMIkWSY0UVc/9uP+/AujSDjMyogWw0BxZ1pXH8Sx1ADc7hDa23nYksmPq565Y39nP/I/yFclJ2d+dWZc+YLfB6REQmtdSrg0rv24XLwm4fXc86CrtgvuJrdqpc7IZKaU5KqdezWhu7TipRbfIyxaZeX2ldtUfVfykmTDhDsvn0NePofzORyqHHLNz6rVROvW2xcyNHEmYO06Y9WeadOVOqwjR4mdQaTEzsg041tLtfWQjhSH6nmrckQWC/TiS/SKthoYhojpXS4icP/1P/jFqqLbHRrXDYMRtLTw2L2HNaRrmzlrFBs3+XE+h06swvGw5yF6v+1F+SflaM5tjsgI2cSTD5NkmdBEjTOI52aMYsEiH6ZMHfshmhvjw954chdJMzp0u0O4cCGINXEMduz0i1N5K1Yymhe0npYenP/1edWLcdamLHTXdz/Gdxw9BjoH8OmPPjVEWk7GnXwsx+Ab9ikGANLeSVONt2F9rKadhi3WhgpLhaoYW63SFN5SzNmeE1H7tKOqA+lr0hXPTXsnDe0V+t5nwsX84qUgfvmeH8uWk2EBgdyUXQriwCEW+/az2PUBi999EsCOnX503+Z1dYRGDUHD/bDq6seIzFtLmYjyLPVIFk1YbxQtLXzEMT2R6gE7OnkcORoAwxDD3honuRE7eIjF+RwO+/YTTWJLC4+S0qCh98Iw0CSrjY08DhzSFsQLa96bPhw4xGq68Kuh9WIrnHYnqo9X49uL30ZccTfxZMMkWSY0MewJiRedEW8I53NIK1BKuNQqVF3dJPh19hxCsLZt92NNHIPYxdplgyH3EFKXp0bdOvQOenXbL48Ll62XYYu1ofCjQnz1+69QllCGk3Enqe/j7rW7E7pvjuVkU4PhZElLM/Jo4BGasptQllCGsoQyOFIcuFF5Q1Pz1HO9Rwyklq7Sj0sVz9Wa/AwXDA+5h1RbrkbMZQFSXa24HMSq1QzmvekT/ceESk+NM4jCInJxtyYG8EUeyZw8l83h83QOe+NZFBVzVF3PsCdkqNUkrTT294cUVZTnZoyiymFM11Tj1G4Xqum+9OB0BrEwNjI7ihf+2yj+eC16A84RbwiDg8Qbq6Q0iFu3SLX7yFEy7LE3nhDfvHwOd+6EqL8v6RkcZs4alemkOI5U5Hbs9BuqWMUuZnAsdfzh7b5hH27V3ILjMwccKQ40ZTfhQfcD1da6iacLJskyoQmh9XcsNYDGRl6sQg17iLj95Vf02wb/Yx9xSN/1AYu2duLuHLuY0XRTHrg1QL2A6xEt/4gf5zafkxmLft8Y6FRWjc5sOKN4DyX7SiZ0v+EtOfsqO9rL2+FucuPCwQuqNhXRQI0IZb6XSSVmnnseJC9Jlj3XOt+KlpIW2fPczW5VAb3T7ozoGHt7Q8g6R6ojLhcvhnjT0PZvbe00ewAf7yf2GEJyQY1TSYSEHDytJegQyy4FqRf92XN8hqNhBHNM2pobE50/U38/PXBZbwkRUhMFtzuEhsYg1m/w4/iJAM6c5fDJ0QB272Fx8iQHW3JAYVcitZlYv8GPjZv8hnIWX3/DhyNHA6r2FuPBrZpbaDrfhKtfXEVLSYvpBG8CgEmyTGgg4bByVH3mrFFRLFzlCKpmokkh6DGEFsDuPSzWriOGm1ptgZ7rPUhamKRJtKRtsPs378usAWhTcBMBGonSA82tPO2dtIi2wfpYNGQ1oODDAhR+VCirTPmGfTL9kn2VXSEMz96aHVXAcl9rn+w8q1k1pC5PVZ1aA0jQbuZ7mUh5OwXF8cWKFmbvt73I+Qd6W7H8d+VgHhkTTr21lMGBQ+Q7djqTVF737WexY6ff0JQox5FJuMTfk5sLtUrtipX6Ani1C/+06aPUtiTHkfZdYZFyyERtH5FO+QHREyytyvV40NFJ2rQcB/QPhFBWFhSF8vs+ZhWaLY6DIgpJ6zPYvYc1FJETfkx19UHDej0+yOPS7y6ZU4YmZDBJlgkqhj0hPP/CKLq6eYx4Q2K+2KrVDCZNJnfPkQS0CtvcsZPoY/r7Q5g9h+5ILUWHo4MqfhZW0sIk5GzPGVeMy83Km3AkOwyRp7KEMthibfgm4xvD71vA56s/VxzfzUrjgdhSAilUjQS0lLTIHqMZI5Z+XKppheFy8Yo7/CH3kFhRPLvxLEo/LlVUpISqVKQO7lL8a9e/KqJ+hFXwmwIMfjdoeFs1ziDO53BYE0fy8qyJ6lma48GINxRVQPSkyV6q/UZhEafQRs2cNYpdH7Do6CSu9bRtRTqpNx6CtWPnxFax9MAwQGcnj7Z2JUHS8iubNJlMdpaUahsoA8rBHQCiZc0zzxKn+Eh/60yYEGCSLBNUuN0hTJlKv2vt6uaxYJFPM+hWDVnnOJSUBsVoGCNoyGqAZZ6+mDx82X9mx7XCa5rb/ibjG1Gs/tnffYbvGr9TfW718Wp89nefEVLxphUFvylA77e9ht87bcJOLzha+trkJckKmwshDif3/VxZhUxoVQgVtIasBqQuT0VtRi11+42NRCi+eYsfXd28eOFR86gKX2pRMEbguedB6f5S6nbPbjwbUQh0SwvxNXv5lVGsiWNw4SLJf4xWs6SHSInWtOmj1MrTkaP67Ufa9J/RLD8BXd1KN3Oji2bISYOgjdr1AYs1cQzmxvgwc9YoJk0mWYCxixmsXefHsdTAuDyzWlqU3mEvvzIKa6Lx7ZZdCmLKVLmje0mpUv9mJCosHOkZnG7IuIknHybJMqGKuTFkonDfflZR4ejo5Knu70Yw4iU5fJH8wF62Xo6IYGWuz8SNy8rYF9lxDI4odEWnfnmK+tyBzgGqBunz1Z9HJGC3/1wuTE95O8XQ69LeSUNzbrPM1iD93XT4R/yKVqFUuxRe/VIzvaxxBrFgkU+06JCSkls1tzT1cTnbcwy/fxpKP6YTLFp1bMg9pKl1EYK7BdL4/Aukva0HYcoyIy4Dp9adQvkn5YbbPv39Idg+C+BvfqRNXpb+hMGlcuVFt6Q0iP8yNXLS88yzXvzVX/vg+qOxNtiZsxxenxsdwfpPk7zIPKNNVGucQWzbbkwbJSWOK1Yav+EKhxDq/fwLo1GZ82ad4xQE8sAhZYUs0t+6EW8I8970UW08TDxdMEmWCbz40igOHFL6WIW3FebG+LB7DytOAEVzdxct/CN+zYnDcK2TkTFqR7KysqSmk6IJ14UVSfuQts+reVd1X2eJsYhVqAfdD3DHdUfUV4XrvaTkILyNSrNyYBjSesnMJNN227b7FReGhz0PqQal0mpaNKjPrFc9r+EtT0ELlr01W3Xqsa4+KH6fGxt59PaStrcezm48q9h/pMMTwx7iRi5Ub56bMYpXXyOTjXn5nGoVaE1c5C1H6VoTx2hWmIY9xJB1PPvQ0l5WXA4aCpTWW3////hRWxcZURIqgEaIdDjCf9+EScW8fKVdxq4PjG8/L5/Diy+Rz37FSuZ7b7Ga+I8Fk2Q95ejvl08tzZ7jkxEuhiHZbytWMrKx9RUrme9dp6B1QRaWXliwFDRbgQsHLiie903GN4bIXd6uPHB+7Ttyzs+JLUdhnd9+XvdYkxYmofCjQsW/80FeVq2S6rQAYuiZvCQZSQuTVPVphUWczNFaTRzO+lhZ5qFQTYsWamajlhgLqo9XK96nlAhpfc5t7bw4bTZlqldXj3X7ym0xosc37ENTdhMsMRa4m9zic5qym3D/5v2o36sWIo3poa0XXxpFegYn843q6ibeVEbsJqIhWIODxJYlEhNTvfXcjNGIgs+FuKEVK41VmqQ2NLSKm1BRO3CIFfVxby3V/q0ThPG9vcQHcNJkL/bGkzixNHsAs+dEN/1p4smASbKecrjd5E7/wCEWy5Yzsh/Ml18hUzk1Trl4NBJ37IlE4x8aNUnOl3u+xL32e4a3VxRfJHv9Z3/3GXyP5D+I3zV8Z9gV3RJDNER6YvuLBy/KXnN8xXFdbZfTTgKSb1+5Tf13YbnyXYrXcixHzQYUtEHDHtLa2LyFTOPpXeSqj1fL2p1GSa0UD3seUgX0lhgLlUwC8rxFS4xyujRaNGU3yfbpSHEg5e0UWVvS3eRG8pLkxzI5NhFVIGFNmUr+bo34RI2HYOXlc1i4KLrWo5H1P/ax8Br8Wp3O5OBwBDUTECouB7F2ndzfT43kCb5ZDANDGrQVKxm8+hqRVrz6mk80NG1r5/H8C6NmJesph0myTMh+SAYHQ1TrhudmjIp5hG8tZTTbB48r+kbLmVyrhQSQu8yNm/yy9/rV77+SbYPmW/Xlni8NEyxhnVh5AhWWCtVjueu6q9BmVSZVar53oV1qi7WhIasBrnyXTOxuiSG2DUZNWIc9IcycRWKS2trJ6HxbOw/H1/rTWACZZhSqUNlbsyPyBGJ9rGrrUfDZ8o/4MeQewh3XHbSXt6M5t5kaWWSLtRk2KNV6L5YYi+hsn/5uOrVVWJlYqfm5Rgua0Pr5F8gNzu49LNZv8EctVh8PWTuWqnR19/sBa1IAf2nQPmE8a+8/sfjTn/RJjuCGv2CRT1bJc7vJbxltKjN8TZpMKlbRiPFbWnhR1D/iDWHEG8KRowFMm07MUiONUDLxZMEkWSZk6OjkRbF7VzePisvEQVnqSbNgkU/VzM+V74J1vnXCiVano1NVk3Xx0EUM3VHXYNU4yaRTwmFWJo79rvE72XZok4VGswhp64udX2BkcIR6TCX7SmTPPbPhjO456GvtUz0HSQuTZCLxvtY+ZL6XqVpl6ujkxTbhxk1+vP6GD7s+YLFgkb6thriNf7PXUJtYpCEYCEY8xKC3EhcmoiatBqMPI8vTE8D6WLGqJviy0dy6m7KbUPBhQVT70ALDQEYEJk2mT/X294eQl0+c6SeqUkVbr77mo+6f4yau6jZtOpky3BtP/i537KRXmfbG62uhRrwh8bVzY3xYtpwxFKUzbTqZQDWaUaiFwiIOkyYTcjxlKpFdpJ0IoMZpLCLIxJMLk2SZkMHlIhoHmtCzpDSIl19Rn+Lx3POIU2i2WNu4fJOkeNjzUDUupji+WLWKwnHkblaITqHlkkn1UffalK1Gzs/B/nM7TsadRM2JGnzX+B1uVt5ExdEKHP/pcV0CcOwnx6jCdk+fB0k/HjNa/fRHnxry6RpyD6EsoQypy1NhnW9FRlwGSj8uVbSxBm4NwBJDtEtGWlyCfiTSKapI23WufFdEBCrl7RSUflyKsoQyVNmq4LQ7URxfjFPrTsn0XNb51nG1DmkRQSlvp6DgwwI4Uhxw2p2wzreqTmeOF1WOsWqWkRQFgBDlNHsAq1YzEWcP0tbcGB81Rgggf0tGg7G11po4Bo2NPHUfHZ081WDUyOTh5i3Gjm3K1DH/rImWPXR08jiWGkDZpSAOJbCYMpW837eWaue1mniyYZIsEwqsWk2EuPPe9MkE0QCwY6dfVbNzKeGS7CJ1ev1pTfNLI/AN+1Rz7LQIFkAMBTNOBnA+h8MnR1hq2f7S4bFjDhdbCxj6jl4l4/ycmFVopKoVrvcKr5JNROyNd9CL2oxamVM+LUuQhmFPSJGl53aHsH7DxGhKHnQ/MHSuhHOhR9L9I37UZtQieUmyrh+aGrpqu8TpyIc9D1GWUKYqxk9/N33cmZi9vSEUFnGwJpLYmM1b/OKSCtSjcVVva+dxPofD7j0sYhczutWuadNHsWw5ccfXylCcCIL11lLGkGeUcJMnXVKdlBq0sh0Fm4jzOdz30rrbt5/Fq6/50NVNyOSKlcxjcck38cOASbKecgx7QqJDdklpEMMeoikIvzN88aVRLFhExJ00gal/xA/7KjuK44tlgmZpxiDHcij/pBzJS5KREZeBCwcvKMKBaaC5vutF5hQWcbB/TmI58vI51TtJzs/hxM9OwBJDPK+yt2Uj/zf5aCtv0z95/4a71+7i5C/oIdDSlfZOGlpKx7L67rXdE41QLTEW2H9uN7xPKfggj67aLpR+XKqIIUpdnjquiqJw8Yo0uuXRwCOZjYZW6Hfpx6VgfSyG3EPipGQkU6JaWjwt8EEeyUuSFe1O1sfi9pXbqM2oFQOzm3OboyZYwjSbEW2QtGXX1k4c+BsbedQ4g3C5+KhaTyPeENxu5TKC8RKsSZMjD68WbvKkywjRDyeVc2OUN4m4GhjSAAAgAElEQVTfB+bGEG1Yfz/xA1y2fGJakiZ+mDBJ1lOMY6n08e5XXyMhqg5HENZE0o54aymDFSsZzTteAd5Br6y9JxAt6VRaeEVK70IpnSzTI1jWxADy84PYvMWPr6rUhdxt5W2qcTyWGAtO/OwE6jLrdN8vQMjaxYMXZaSJtj790afI/02+WNUKD0PWcpyXgg/ycDe5Uf5JuaLSZ4u1ofCjQtRn1sNpdyr0WkaRZg+I06aCqJcGhiF+RQJ8wz7YV9lhnW9F7vu5KPiwQLU6VJkoF/zfqrklPqY2ZThRcDe5NSuYAJk0pE1sGkGVI4i5MRMvWBdE1itWEqG2XpVnPNCKrtFb06ZHZxCaZle630+a7NUlmFITUT1iJ2REptlJ5FLCYRanMzmqpEALNP3i3niSm/ncjFHsjWcxOEgixKyJykECE08+TJL1lMLl4nX9baZM9UY9HRNeuUhdnipGwtDaf6fWndINL3banboEq6SUBMtWXA5qtidKf1uqS4iEdW7zOdWWYTi667qRviZdd5tCVetm5U3Zv9MmHB90P0Dq8lRcK7yGG5U3UGWrUgQ0W+dbxWzC8IpLzvYcOFIcho4fIBeO9RuI/5E1MYBhTwhll+Rktaubx7btfqxdR1pdUoFyh6PD0Hkt+LBA0e7lg7zsOUZMZbWg1U4WfNJojvXeQS889zwYcg+h4MOCiLRYHAes3zBxtgxGVuzi6CbjtCBM7UWznptBD8A2AsGFPXzpkRQhZufFl9Q1bV3dvKrIXloBM6IDS7MHVIO+e3tDYBjyXVi2nExjDw6GIiZxJn74MEnWU4pt28mEUklpEDXOICouB5FmD2D9Br9CfPrqa76ofjDv37yv0OAIU1u+YZ9YZREey9uVF5EVgBQMQ0w0437hR0sLr3oH/WjgkWoQsdY6s+EMWkpaqNukofx35TJhu1ZVS0rKTvzshGJbHMtpaply389VFbe7m9ywzrdqupcPe0LiHXnZJeKYPnsOfcJMPCYOmgRcavFAWxlxGarVSykJj+Sc05D7fi4cKQ48GnikeOzCwQso/bgU9lV2UTR/x3VH5ouWtDAJyUuSDevlenqIQef3SbCk67//r6PYf4DFjRvju5h3dfNRi+knTfaixhl9Zp8tmZ7jOO9NfVPP198gOYnh8oC6+mBEzvqTJnt1q/aCpGLemz7VavmOnX5s3ORHb++YnYQpgn+6YJKspxSbt/gxe46PepHkOFIRkgbfzp6j/kOihZ7rPbKLbbhR5/2b92UVL2nuXiQoLOJw5GgAnxxlNStYX+z8ApYYYjxaFF+EmhM1yP9NvqoxZnj1yWhFCyCaK604HinZkv73zcqbim1VWCpkF/4LBy+g+ng1kpckU8nK/Zv3ZZmAWiHLu/eweP0Nn3gR2rhpjDzV1auPoKdncKj8KghbcgBt7cqLulbmYbipqoC+1j7Z87RaeUYgbVtnb81Gc26zgnC1XmxF5nuZGHIPUb8H1vlWmfu7GhhmYibwJmLNnDWK8znRachGvCExEzCaFbuYieq3QsCy5XQyNG26/tRlWzsvIzEcR9p30Z5DNULU0sLLbCJoqQLnczhMmUrCpYXKcF090daZeHpgkqynFMLd4utv+FRjVADipiyU1qP90b5edB0pS0l1IvUnqWgtk2fSfdf4HU79gphT/n7R73G7gX4BpmHYE8LeeBb79pNMRa0MM2H68diyYwofpPaKduTuyNVtIeb8Q2RhyJyPQ/mRcny++nPDVbPCvUot0oPuB2JrSxCEC5NwLSUtGHIP4faV23DanQqjTz2iMuwhrv+TJivH5Xd9wOLFl9RbP7bkANLsAeTl078bPdd7qIJ3WmuYD/IKjdp4Jy7DBwGkhKspuwkPex6K0UTJS5JRHF8shm7fvnIbrRdb8aD7gaF97dg5MQRr0mTSstq4yY9jqQFknSMu/LbkANaui8wjK5p2v1E7BD2iFU3rsr8/pCljoAn2aQQfIN9rNcI2aTI5RmtiQLyRGPaEUHE5KFbyJ032KjRXdfVBapTQpMleRStw2EMGDEa8ISxYRFqQXd08FizyGfL/MvFkwCRZTykYBrK71VdfI8JM2uTg6UxO9W6NhmuF15D+bjpy388VpwelIcY0Dy2p4PnCQWV+oNp7OHI0gPQMUsVqaeFV2xR3r90V23d/2PIH1W2WJZTpkiCaUaUehr4bUhAItXX8p8ep28h9P1dGmASncrVlX2XHjcobho6v7FIQz80YFSsQjY3kYiBc8NVIVGsrsQ1I/L26HujRwCNFADOtkiVkBo73XEthibHgWuE13Kq5heL4YirpynwvU/xswr22jLavaaHC0VRO9u1ndYXsHEeGO4y2815/w2eY8KRnjP99COvlV0ZVCZAa9IT2wt/3iDeEA4dImPnuPcpwe4CeCfnqaz6k2QOahrvCORACo7u6eRw4pO8crzYc8tZSBvPe9GH9BnKsJaVBHP2UjVqzZuKHBZNkPaFwu0NIswc0q1T9/SFZS1BYs+f4sGOnH2l2chctjFSfztSvZAkmmEKbxjrfKhKqhqwG8cImtXYQkLM9R3yNGjiOTBG1tfPYt59FYRGHHTv9uj9Y+b/JF/et566uR7SO/eSYqpO7Huoy6xQB0bQltXoQ4Bv2KS76rnyXTENki7UhZ3sObly+ga66LjRlN6E2oxaufJeuiPzMWUJW9+1nxQtSYyOP3l5SXaChyhHEvv0k+qW1VUPDxXK4cPCC7POXWjQ8GnhEJUDjDWUOr5j5hn24VnhNlfCmLk9FfWY9HnQ/wMCtAaS8naLZagVIxWI8IcyC1UCkWh0tb6jwZSRA+UoDj796fWKnIf/qr33IPGOsAv5VVRD//WXt8/jtt2PfsfM5HFpaeKzf4EfNN/LfufCootff8BmedBQqkpu3+A1PhwqDBzSbhrr6oKwCl3WOw8xZo4Y0ZiZ++DBJ1hMIITdrTRwjlqnVwHHEykEvhmLBIm1NFsdy6KrtQuvFVuRsz5FVWXLfzxWfV2WrUiVa0mqWGvLySduk4jIR7Kdn0B2qwyHVBiUuSNS1SggPcQ5f5b9TF5LrYei7IV2tVt6uvIi2ybEcPPc88I/4UZ9Zr+pJpSWAB8Y0Rfv2s2JAbuxiBrGL6RfpEW8IWec4capTD03ZTVQhvlQ/JqyUt1Oo2+jvJ/t0u0PjqgY86H4Ap90penPRlnW+lRquLQUt69PIev6FUc2bICMw2jpUI8lSbP3149GT/dmfj8LyaQCsRiF81Ae89yv9/UurfL295EZy1wes4gZQ2ibct5819BvBceSz1Ju6DidWRiw0Wlp4NDbyiF3MYOasURQWcUg4zFLzIU08WTBJ1hMEjiPl9mnTR1HlIALLA4dYQxc/gNz97fqAxdwY0iaaNp1MmSUcZnXz7Jx2J2yxNlQfr0aVrUo2wXd241nZc6VEK+2dNJFoCb5F5zaf0z3WNDvRAhlBd1234uKp1TIUoNXey3wv09C+tVCWUIbEBYnU7ae8nQLOH5kG7vaV29RomOL4YjhSHCj8qBCWGAtaL7aqbmNwMCQSKmHS8MWXRuFy8SKxDYfgpbbrA3rbJhw913tkFTmh+hm+tFzcv3IEcTqTw5WG8ZEU6THUZtQiZ3uOrKJGs3eQYsQbimoKb9VqRtWckuOgqS2UYuYsY/vWE43TQqqNEo2sc5yhc7B5i1+V7BxLpU8USteUqXKiOOwJ4VhqQLwhkEI6xKGHES8ha0byDl9/g3gIRupN1ttLqp2rVjMY9oTQ1k4ihIy44Jv4YcMkWU8QTmdystHjHTuJSJams5pIPOh+IE4QWudbkfleJh50P0DerjyUf1IuxpZIISVayUuS0ZDVgOyt2UhekmzIG6m/P2RY70HT+lhiLPgm4xvN140MjqjmEx77yTFD+9ZDXWadqiHqN59rH58U7eXt4meQtDAJFZYKqgFpWUKZbswOx415FW3e4hcJ9oFDrGp4cdklEiQezeg+zVfry91fwudRryBt2+6HLZnenhkvfMM+MfIofBo2HOdzItcw7d6jT6Dy8jls2+7XNNXs6lZG0GiRAzV0dPJY9LfG7Q2EtXGTH923yXehpCSIH/+tPkn55Xt+XA2briv4ksNfvqhP0n7xSzlhcrtDaGnlkZfPKSqCgrZLLQKM48h3dv0Gbc+sZ54lvltquq9IkJfPobc3BFsy6TQYvfk18cOGSbKeIAgTSULZ+/uKcQjP4LPEWNBe3q77utz3c0Ud0dmNZ+FIcegakkaDzupOKolJXpKMu9fu6r6W5nf16Y8+nbDjGxkcQfa2bMU+zm8/b+j1HMuJgdFVtirVc+gd9IoDCXqwJgawbDkjjpvXOIOYNJmMo9Mg6P+imUANF/Bb51vR19oHPsjjwsELVJH8yVMcDiVE/h3vcHQgb1cecrbnoMJSgfbydqqHlpAwQHtMikg9sWjB6+HYt5/Frg9Y7NjpF81gaYjE8HTtOvW/q2hc3WMXMwqRd39/CPPe1CdaUkF8b2+IGgpNW+GttREvyYEsLOLwWYr8sbr6oOI4OY78++49rO4+p0wlJLLisnpiRDQouxTE7Dk+s4L1FMEkWU8Qpkwld24cByxY5BNNROvqg4+1muW0O9GU3SRrEdpibYpJrXAIGqzHHZ/ie+RTtWaw/9yuK2KvOFqheJ0t1jbhx1n621IFCTTSMrx/8z4sMRbN6JwblTfEYQS96gwwdkFiGFIxef4FEuMiVLnC78K7u4lOam985Hf83kGvrEVXHF8s5lyKrVOJi73LxWPFSsYQYZHijuuOavs3e2s2rhVeE01de1t6DU25RmJw+e7/zaCvb4yY0AwzDxxikZNLNG6nMzmcz6FrDsv/JYjp/9V4m7LgS/r3qL8/pFvJCV/z3qT76wGE+Bg5J9Omjxpu0QlL7TcsPYPDrg9Y9PaFZOd04ya/uK+XXxk1NJwQu5jB6czxB0lnneMQu5hRfMaDg8Ryxmh2pIkfPkyS9QRh2XISRrpjJwmjTc/gUF4RxJSpRPwpiEMFP5howQd5eO55dNuA9lV2zZBfoYIxESSrIasBRfFFKIovQvnvyhWmoVpCcz19FufnFG3Dk3Enx33M4fAOeRVWB3otTYBM5llilN5THMvhRuUNWTsye2t2RIHKgjFl7GIGbjchUkK1QtqiaWvnsXmLH4VF0QXhhoeAC6agKW+nyMijYF/wh2wl0dNDZWKlqBssSygTY55oFc6khUmGhg9WrDRGssLjVxiGVP9KSoMY8RJt0fETxG8szR7A3ngWIxrcPxJyNzdGvVUYvy+yKtbbP2HQ3KxNov/0KISD/8xGTN601tZfq1fi7J8HkPj7AGzJchsRWtA9bb340igSDo+P+AhZiHfuEGf3/HxjgyAmnnyYJOsJgtsdwpGjAbz8yiiOpQZQ4wyKviyrVjOiQLSwiGi3ool3uH/zvuyinRGXgWuF10QhM8dy+PrY1+LjebvycP8GfQy/IasBae+k6Va8tHCv7R6yNmVR23nZ27LFKlXNiRpVkmWJsaAovkhzP+G2DpFO/xnF1byrsv3k/ybf0OvKEspwat0pOO1O1GbUouDDApkI3jrfirKEMpFgSQlZ9fFqZMRloMPRodju5i1+0bgxdjGDvfEszucEceLfDEgnsiXtbnKL3y3rfCsKPyqkxgWdOcvh6lU+4oti9tZs9FzvgeeeR6yMZcRlIGd7juw7LUw/at0gCDDaapPm7p3O5ERB9oqVDDZv8eN4Gof1G/woKOB0HcGNiMSlS83jrKWFxysRVJJee92Hy5XGb87S7AG89L9Fb20hrBl/MYqvqtT363aHcO4PhJzSKlA0769Jk0kLdTztQOnrTmdysCYFcPIUh7Xr/OjvD2HHTr9ZsTJhkqwnEbbkAFKOEXFljZMQrJdfGcWwh9xlrYljovrjFyJyzm48i9z3c2WVh7xdebIKiXQkPyMuw9AFK1J013fj1C9PaZKns39/Fi2lLeD8HOw/t2s+9+vjX6vuy/fIJ3vuZetl2eNt5W3I/00+Ko5W4F7bvXG9L+lxpr2TZug1/hG/OD0YXpUp/6RcRlYashpwbvM58EEeXbVd4nPT301XbLetnUdJaVDUBRUWcXhuxiimTCUTcuG5bRORy+a559G0TbAmBmBNDKiKmtWQsz1H9Go7u/EsOJaDJWYscuhhz0M0ZTfBFmsTzxcf5MXvdXjwNmAsRHnKVK+MjArVwfQMDlWOILLOcTj4z+RmSNMmhYtcP6UVcROp9UQ0dhN19UHDmiu1JZiCaqGllUdhYRDd3crfNWm18eVXRhUVr2jQ1c2Lbvpp9gAyTgZQWESGPzJOcmKr3YQJk2Q9oRj2kCiH05nkotjRSe78n3+BVLlcLl7XliEcp9adgnW+VayCPOx5KGtvnd14ViRTfJCXabSESkn18Wrcqrk1Ie+xZF+JJmkS1omfnYDvkU9RJQpfiQsSNW0DpM9tK28T/73mRI1M85W4IBEXD16M2IJB7X0NdBqv9A25h0S/MlqF0D/iF60pmrKbZDolPesMYeJw954xS48Fi3wywr43njWcDBAtDhwiEUq0C6oWajNqZVOwD3sewhJjQW1Grex5xfHFos2FQF4vHLwA+yq7gmhxnL5X1Zo45dV223a/WBk8lkqvwEgx4g1FnIv43IxR1ZsphkFEBqrj+Uzd7uizEF98adTQ75QwKXg+h1QCpckFwrZefU1dS2YUJaVBWBMD4DiSmNHdTW5c9+0ngwolpY9X/2rihweTZD3BYBhyt3rkKPkRnxvjE38sjxwN4LkZoxH5vQgXY2mriQ/ysvDi7K3ZYutw8LtBGdGyxFhwcu1JfHvx2wl5f+lrxkwk7T+34+vjXyNvVx5V5P7l7i8BAOe3n9ckWkk/TlIlWsJzPvu7z0QC1ZDVoCqqz9qUFRXR+mPBH2XbdHzmMPxaPsgrXOE5lkN7eTsKPyqUCcyt8624f/M+bl+5jdqMWs1qI8cBz78wFjrMcSTX8OVXxkJ0C4uIk/VzMyKPU4kEez5i8alVnZjcqrmF8k/KkbM9B6Ufl8qyB29U3kCVrQq3am6BD/Li+Sj8qBC1GbViBVY60Vj4USHaK9qplSxAP1KHRrL2xrOGhwTUkhn0llqbEIjMF2vdej88Ed6QheNmB48t2yIjiX/256PIzTP293PnTgj/nMDClhzA+Zwx93ypK75RX71wuN0h8XMa9oTw1lIGu/eQz08wQ923nzXJlQkqTJL1hGPYQ3xZZs/xiT/2hUUk9Pl0Jmf4ThEYc02n5clJBe/SyoAw+WaJIQ7vemG7g4NjmWThF9GGrAbZJKCw3WM/OQbfIx8GOgdUPaeEST3fI59uWHPSj5PQlN0k27dUkyXopL5r/I5q7zARREsqtP/q918Zft2pdadQmVgJ/4gffa19qLBUKAxKhdZgla2KWu0auDUAR4qc2I14Q2JrsKQ0iLkxPrz8CqmQDg6SKsukyV7s2OnX1Wn194dwPoc4XqdncBFdnBobeWzb7seaOEbh9s76WOTtyoN1vlWcpLTEkElQte/dlTNXqJ+Z1Lqhu74bLSUtmt9dYZKNtl59TZmWYOTmhmGI/iqadptei21vvLFW4ZSp3gnL2OM44/t95lmvqiErxxFJRDhoLUBp5FFJaeTtTiFkWmpdUnGZREm9/gaxzNGyYxj2kO+68J2NXUykG4Kr/PMvjGLZcjIpm54RebSSif/4MEnWU4L0DA5nszi0tfMiwertJW7VRkvoxfHFImGhTRYKRERoxQBjfkO0rMJwdHXzOJtFRMFCWV6AEPCcs2PMgTtcS6VHngTidK/tnm5+4Kc/+hRf7v4SndWd+Pr41zJn9s7qTgBQTAKqrS92fqH5vm9W3kTpb0tRFF8kblsq5o+EZDntTtXjyHwvU8zl04Ir3wVLjEURLp2Xz+HlV8g4vJACILjCz40hOYd6KCwi7uCxi0k14MAhkjBgVO9z+zaP8zlBHD8RUFw0KxMrYYmxoMJSAQDUz56G1outOLWOaPtOrTulyEu847qDK2eu4FrRNdVqltutPcl2KMF4u+3u3RCSPwtg4aLIW2z/eYoXvz3I6laeXn3N2LZpZGa8EEyTtfa7arW6lsyWTIT/Rqf32tr5iG1FBKuS518gldnwCc23lhJdK+0Ye3vJtOiy5YzhiB4pITfyd2TihwOTZD1FqKsP4rkZo9i3nxUrEzt20u9477juoPTjUpxadwoVlgr4R/xoL28XL1qn1p1SWAFwLCcSD6fdCYBUuDLiMqikTECVI4iyS0EkHGbR2Mgj8fcB2Y8s5+dwMu6kuG/B1kBoqfke+VQNR6VLSlZcBS7d/EDaEnRLdSfrVCNxwpct1qbq3l6WUCZrDX76o09xNe+qTJcVCcny3PMoKlZOu9PQBKe7yY3yT8rFylfykmSqGWdvbwhudwirVpOLSMJhclGnVR+lYBjScpS6wh85GsCRowHDGW6nM4l1Ay2sPOXtFFmrT2rR4G5yU7fX19qHjLgMTZ3gw56HaD7fjOacZlWSBZBqn5alw/oNfs2qXX9/KOrK1TPPkok5I8MAbnfI0PZmz6HnlfJBHhlxGXDanZp/11qocQZVI4FoRqcCOI7o2Rb8GwGNtgUIkO9jeOVIsNaYPceH2XN8ou9gmj0gey6taiaYQI/XumLSZC8OHHq8ukYT3x9MkvWUoaOTFzMKly2n3y1W2apE93ChOiB4WeVszxEvXIUfFSr0P32tfSIJA8gPspGA3X37WWSfJy2kcNfw8LDmpB8nobO6U5zCu3vtLu5eu6tLdsKnB0cGR1Q1XGpLaJWGV7GMtA3DoWYrcTLuJL76/Vfif9+svKl5/sKRvTUbSQuT0FLSovvcIfcQnHYn0t5JUxyHdb5V0RoWtH3Tpo/i1dd8YoWgpYUIjLUuDiNeMngh9WizJpLsOaPTXvv2s7AmBqjO8sJ7ENrVfJBHh6NDUZmSQurPpabF41gOjhQHqo9XGzrGktIgXn5FnSi9/oYPa9f5sXkLWes3+DWfb+SivH6D33C1RqpT0lpa7v1nN57F7Su3DaUHqKGrm1dU1LQIlhQcB7FSVFgU3YCJNTEgq9QJOlVhOEj4bXS5eEybPqpZYSos4vDOzyLXzamt/zTJi4yTE2g1b+LfDSbJekqxcZMfe+OVF8QblTdgibGgq7YLHMuJwmDrfCtYHwvPPQ9Sl6eKF+Li+GIF0Tq3+Ryyt2YbOo7zORz+cReListB/L9b/YofspuVN6kkKOXtFLGlJlwcT/7ipCrJOf7T4/A9opO97xq/w5e7v9S1eDjxsxMACDmTVrEEUX13Xbdqy9IWa1Nos9TajSfjToou87TX6aE5txn2VXbVx33DPjTnNlPNOJOXJKPwo0K0lLSokmOXi8fcGJ94Zz84GMLsOT7MjSHTW1q6km9beZw5y4mvq7gchC05gFdf8+lqs2zJAXR2htDyLY/Kr5TtRUeKQ/yuqlWuaBAqtNI2dziasptQm1Gr+ng4hKETvcnD8awpU0lMT6SCayMkSyvrsOd6D+yr7CiOL8bNqpvoa+2LaP9SCJonodIXyfSfYIUxaXJk9hJd3TwSDrOwfEq83gRNVV4+uclLOExE7QIBnDJ1zPqBBiM2HtLq4KrVpFWeZg+gykFC12ucxLx0gaRF/Opr2jenJn4YMEnWE45ILjYA8beSejMJOqyyhDLx34bcQzJhcfbWbFlb6dzmc7ohxAD5gd23n2h7rIkBFJeEjccb8LayxIwZg969dpca6Gz/ud1wNcjT58Hda3fRUtqCnB05su1UHCVan7rMOvHfPvu7z2RifM7PKV4nLKntAwBVkf7ZjWdx7CfHYInRN0mlwTfswx8L/iir4DwaeIRrhdcU/maWGOLFVWWrgrvJrSDMahBafhxH9CnPvzCK/v4QRrwhMc6JhsIiDrPn+PDiSySmZ288EfyWXQpqVrNGvISQ5eVz2L2HpV5UWR8rVrOs862ozag1/H6EFqmadqs5txnXCq+JnlpGwTBA5VckLmfxW+OrdMz8i1EsX8Fg/29ZFBZxURtdGiEFWu3bKlsVmnObcW7zOXAsh+L4YjhSHLhx+QYqLBW6mr9wcByi0iEtWOTD62+Qquq06aOG8gBLSoPYuMmP05kcNm/xo7Y+qPB5O5YawNwYH6ZMJXYlwvea9p12uXhV3dWkyV4sWOTD3njigWbUuPetpWPfE9PM9IcPk2Q9wWi92BrxXX1xfDFssTbZOD8thsU76EVGXIasslR9vBq1GbWwxdp0tRpHjgawcZMfqccDSM/gqCP/4Vl+aitxQaIYozMyOIKi+CJkbcpC9rZsOJIdUU33efo8YrSL0A4UyFT+b/LFfw83JRVAq6pdzbsqe054GzR8pb2TBk+f8jyGV4po1aPsrdmwr7LDaXdSK1apy1NRZavSzDs0gh07/Xj+BdJKycvnxLgXtem2jk4e2efHPo+S0iBcLn7CNChdtV0yEpn+bjqasps0W9YPex6KJCvcM0tAz/UeuPJduNc+PqPZYU8ILhc5V8LfwFtLGcVau86P3XuIJYFQbRmvx5MAwe9Mq0KmRgjcTW4kL0nGjcobOLf5HG5W3kRDVgMuHLyAwduDKI4vFrMnCz4sMBQUHw0EXVmNMwi3mxB7NaIlkKPzORwuXCSGoXvjWYWzfkcnL04ivrWUQWERJ1aZyi4RU+dw0Kw1Xn/DNy7DU6lJrFS/aOKHCZNkPaHwDnpFkmCLtRm+mDbnNssuTq0XW9GU3YQLBy+IE1hJC5NQllAGn8eHhqwGGRmxr7Kjq7ZLsd1hTwg1zqDokCyU5tXE0n8s+CO1KqW2CvdObMh0eIzOmQ1nxMekk3/hxElAd123Qhhfl1kne47vkU8Ua9NakzQT0t5e0iIRfsCrHKRKEt5aEKY6pcs634qCDwtEj6jxQmg7zZ7jw7LlDBIOs7hwMYiMk0TMrqYRinxHz8cAACAASURBVF3MYE0cgxdfIrouIQh5onD/5n1ZpVX4zhZ8WACn3Ymu2i7ccd0R/cHS3x3zWxNMSMMx8P8N4Jv0b6jh2o8GHsFzzxNRJuTjRl9rHxqyGqgDD19Xa7cLFy3W9hFgfSweDTxCZWIleq73oD6zHjnbc9B6sRWtF1vF9IeCDwtQfbwannseZG/Nxh3XHUM6QSP4/9l7+6gozrxb9M+sG8/SdXTpveac5N7krOSu5Gbl5OYm92KMid58OrxJjqNeHEd9PS6P8XCMCydqXl6TUY9OYgsMyFcILbZAsAmQlg+RQUIHEJCPMMggnwPaBhAYm4+Rprurq6v3/eM5z0NVdVV1NWpiMrXXqrUSuru6aKmn9/P77d/eMy4SbL1lGyHzw8NzRKvy0pwhaLXdj49jOdx2kmr5u+97kHiKtOnk8HjASFVtnR+28zxycsmRkkpa2nLxu/hzW7KU5MXOF9SaQlwZM0jWzx8GyfqF4k8n/hSk8+mz94V8neAXdFsT0Baie8qNm203cbPtpuL0VUMjKdGvjfSgv58YKw4MCvi6kFf1Cwp38i9xTeJdx9mIkbdbWv3J3JiJ6ZFp3Gi+ISF/HaXqXxpy53alKcHxvnGc3XaW6c5SfpWCb/Z/o6of6+gQmF5kbIxkVZ6zkty2c9a5FhLP8aw6k7khE005TYqTgncLSpzptT3xJInc2bOXiLqVdvP7D5ApUo+H6GPuxxeJd8YriXbSc2jlUQp+AU05TYr5jvZkOxJeTUDFZxX3/PeYD7wzXnRe6IQ92a5om+LxQHMCjuYqhoPx/nHUm+sxUD+A3J25aDnXgpa8FtgO2sBzPMqPlaOtsE3XlGtBoXJ+Y0eHgLWRHrz7vgcdHcQvTdza7O0T2O/1yKOzTIaw5nUP1kZ6kJziw+Gj8zcNLSiUerpV26VkVTzQEQ54nnhvKbni38tsUAM/DQyS9QuEd8aL9PfSkf9hvqTKJPaqEvwCG9fP3JCJ0k9Kmd6E53hUJ1ZL9C2ZGzJREFOA8mPlEi1RKO8rgOwyt2zz4t33Pdi+w4tTKWQEX00gzXt5fL33a/YeSW8kKRpqyo/MjZnzjrKRQ6mVl/BaQpAI/4f2H1TPMXFjQvL8UFYM4cTnHD7KYdVqN8bGiXnrps1ebN/hxYpX5shZ2ZGykFE596r6cq2LTGCtW0/aXR0dAj4/4ZNMfjmdAZyx8LCd53H4KMnQfOrpWV3ZdPPFhGMCVfFVmn8/NDw71BSsFm4P3kbyO8maFg/3E1R/V5dRh0pTJS5/eRm1X9SiNV/ZduLtter6sD0f3t2/h3fGi157L3rtvaj4rAJ3xu+gOLZYV+tweDjAJvzEBH3GRSxDaGbggoWE1NB2HfXM2rLNG6SdmnERQ1A9Lemp6QBycol8gf6drlvvwSOPzgZZK4gHCBYsDJ8Q9faRNrnacMSbbxvOpL8EGCTrZ4bR7lHUpNXo/nJ0OV2S1gklWtRwUmk3L47NUQONy1Frr8gx4yJxFDm5vOJUoxIuHLkgqRR9l/adhDSGW43QwuGj0ogTJdG90hc19exSgzjAOhy/Ky00N5PpvnXrPWzk/dCnpDokJiz9tf2SgQU5ODeHhFcTmOfR3VS6Nm0mVgQ8P9e6kX9RAsQEc2OUh1W5ZlwBxOy7/20274wX7bZ2VMVXoeijIlijrSg7UoZGS6PuiUE1OFocKDtShriVcUEGrj8WOko60FXRxX7HtsI2tBW2qT7/8xM+VZJFW3D3AjzH42bbTVWtmxhOJyFDe/YSErXilbmsweZmAY88SoyT9x/g2N+9ONPxiSdnFatwHg9pw+kR1/M82DTh9h1eHDtOzHIrLwVr4qamA5KK4EsRJPRbSSDvcATQ0OhHppnHlm3ekF5oixa7FKt5Bn5+MEjWzwijPaP4NvFb2JPtkmy1UJhwTEhsF1IjU5nflRJpMUeZJcL3kc4Rpr+gqEmrgSnCFFbY8zkrj5h9nKqTsx5cOXtF09k9flU8c/zWi0wz0YfJHcRnnDOo+EMFzseehz3JjnZbe9ikruIPFfeUZNnO8yj6hscLLxJ9yM5dRDh9Ms6HnFw+7NDv4thilH5Sitb8ViSuScSEYwIVn1WgOLY4rPPsP8BJqlbVdr/iMMPwcAADg4QkvvCiG2te94Q1fn+/4HQGmOmk0pcktS+hGO8fR11GHdvAZG7IhO2g7a58o+YL95QbVXFVqE6sRq+9F/Zku6J2TIyuLgEvvKTs+v5/POdGX/+9+4IfqB8IuSlMz/BJSNUZCy9pXTqdASxYSPR/Yi8tKnTv7RPQIJsUnC9o+9HjIdexaLFLVcQebmi3nmPR4vl7fxl48GCQrJ8J+mv72Yi0fIfKuTlFsbkYoz2jQZUY6srucrrYVCB9zBptZWHD9Isk+Z1kAGR3ao4ywxxlDqs9cq9yufpq+jTNPxNeS8Bgw6Cuc5VfJNNGbW0Czlh4zUW6Kacp6L0yfq3uRwUA3xd8z54rF76HizMWHiteceOf3iO6lC3bvPB4iJA8Lt43r883NTIVXRVdcLQ4WGWyOrE6bH0RzxNzx2PHOV3XwfPKrtk/BSov+bFlm5d5JCkFK/fX9iP5nWQUxxYzoXzyO8moTqxmrTrBL8AUYbov2jctlH5Sipq0Ggh+AbaDNvR9F1p7CZB/L7Uvehok/2OAxns99LA0TDsllVzf/gPkWmjuobgSTi1g7iVq6/x45lli4bDmdY+iSJ6ipoY8914RrH/+z17Yv/vpNx0G7h0MkvUzwF/r/oqatBq029rRa++VkCy6sMatjAtZVRq6OiQZb2+0NEoel1e87Ml28BzPflYcW4wJxwRyd+YiY12GLj2WGnqqelAQU4DMjZlI+VUKUn6VAstWC0p/X6pLm1T7Ra2iSzk9sjZnoaNM3yRTSakfxz/jsGcvWeCGh5U9ccQu7OJDy4NLTLK09FuhUHnJjyVLSQuDZqYd+pS49s93Mo8Sq/7afuR9kIf099LhnfHCHGXW3Qb+JaC5mQwTUEG1UjQNHSSgE5q99t6gCc22wjZkrMvQdJi/Fyg7Uobbg7cx0jmC1vxWfP/19yj9pBSOFkdYMTceDzTNUvVGHVFUXvJj02Yvli1XN+5UAs8TTV/MPi6I4NGcwsQk4sBOK0fbd3iZPkuNrNPzhovKS/6gintzs4Dyi35FcXttnV93FqTa8cyz7ns6YWvgwYFBsh5QXL9yHaM9o/jbX/+GlrwWXP7yclAFS/ALzCxUiTQp4er5q8w2IPntZFwtvip5/EbLDZzZcgamCBP+uPqPuN50Hb32XlblolNUenRbSvih/YeQk4Pxq+Jh3WOVmHwqoTqpGslvK1sgmCKIqedAg3aFj6K3T8Dp06RtmJzig90uDagGgEtxlxTf5/RvTquel5KshNcSdF0HQKprdHfudAaYO/TwMHFWv1ethEpTJVIjU5H/YT7syXZMDk3izvgdmCJMyP8wP2R19JeE7BweqWk+fBzLBf27U5QdKdM02Z1wTOiq7FbFVyHpjSQUfVSEppymsDVh3hkvij4qYhYUbYVt6K7sDtsoFSB/91r6oBWvuFWnP2dcxPPr8xM+xVggqtELB3RiUFxN3H+AY6RPnA+4YKFL9d9KfK4t27xhidIHBgnpTs/wYc9eMkzyUgTJeVUjnsPDARz/zIcn/3d9Dv/L//0sfr2BVKDrG/wQDPnVLxYGyXoA0V3Vje6qblR8VoFGSyMaLA1Bu2POzSH/w3zJl7012qprQkqsLVLy0KIVDlOECWVHygCQhf1uvYAumy/rmhKkR9o/pYVs+9mT7JrnsGy16J44HB4O4Isvfcj4kpCtb6ulXy5a71X7Ra3iOb9L+w6mCBO+2vWVrmsoKfVLJpX2H+BQW+fH7mgvNm32oquL2CTsjvbedZvEstUSJEjuKOlAQUwBOko6kL09GwDx3GrNbw1Lf/dzw9cFflRU8sg0q7eMRzpHJMa+gl/AeP+4qnWJEgS/oFiBtWy1oNHSqHr/0oq1y+nCeP84JocmYTtow5+L/oymnCbdFSwlY+JQROuhh4kQfMUrZNhi02avrsoNnQAMB7RatWChi+mteB5Yt97DiNaMKwCnM6DZbqbEjB7yYPJQeORRco+lpPpQecmP2sv69F6UeObkkmQC2tb/OJYYy56zEoNTeu86HAHDpuEXDoNkPYBotDTi9uBt/P3W31HxWYVEhA6QxV5soCgXreuJtRDri6jgWQzbQRtMEWS8/V6g9otaiZ3B6ajTOLvtrGbLzxRBYmtCEa3ify3WPEfhvkLdRGvGFcDJeB/6+wXExfskomwl4Xuo66QTiqGmEAEy8XWti7Ql6Kj4nr1epknZHe1FYpIP+w9w8/bkAYh5Jv33lRNs20Ebi4+hId+pkakYqB9geYiNlkY05TSFHZ/yoKKgkEdikg8bozyI2acc2SNHd1W3RJslHxbRwvQtaZpA6SelrCWf9EYS2m3tklbk7cHbaM1vxUjnCLI2Z6E6sRr2ZDt6qnp0DyhQny81S4/ePuGe5iw+9bR2oLIWaFST2MGdBpMvWEimCLXCsAcGBabxkpM+vWah1GG/odGP9AwSs3PGwusO4daDGVdAojnTC6czwIju/gOk8no364GB+wuDZD2A4NwcKk2VKD9WrrhDHmwc1LQy+HL9l/j+a2UncjEaLY3sNWIPLYC0K+ljoRBK99CS18II1smXT0ry4Xgvj8oTlZoVrlNvncKN5hua73Eu+pwm0Sr9fegsRYqGRj/OWYMNEd133Jqf+6m3TqEpp4k9n04WJq5JVDUXpaA7byqy3bOXaE6GhwN47HGicZlxkTDdcAXuHg/ZMdPXuZwuNOU0If/DfFi2WtjzODeHpDeScHvwNhotjSg/Vo4743dQb65HpakS2duz4Z5yozi2GN1V3Sg7Uoahq0Ooiq+6b/EpPwZ4Hvgig3h6Wc7y+C6E8LglrwUJryagOrEaBTEFGOkcwe3B26q5h0qgwyQJryaAc3PgOV4SfyRu/deb69F5oRPdVd0Y6RxBTVoNuiq6cDnzsq7KcndVN6riq1AQU4DpW9MYujqk2O6fmg7c9bTcosVEmB5OBBANiaZWCcBc+LOYaOXk8njs8Vld1gZa0UF6LGRs58lU4UsRbuzcRTzoDn3KaZIsjye84Z5zVp59ZuEMgRQU8swqIj3Dh527vPPSnhn4cWCQrJ8pyo+VwxptlQjV5UfZkbKQizCN0ZETLdoyDGVm6XSSHSZdfOSL0PTINCzb5sxLz0WfUzzP9wXfK+b90ePsP5+Fo1U9g3G0exRf/ZevVF8fvyo+LKKlhoKYgpBtzi/Xfynx2AoV8lxQSLzD9uz1si+p4eEAG1/v7RNYpl24dgclpX62q1cKbhaT+PJj5Uh6IwkjnSOwRltRnVgN63+zoqOkA1XxVWziMP29dHRXdcPRSnLsbrbdRF1G3V3nIP6UcDqJX1dOLo8zFu1qh2WrhemobrbdhDXaiswNmRKiOTk0qfp5uJwu9rchtnyQt/EpEeqv7Yc92Q6AVMGqk6p1+U5ReGe86CjpgO2gDXkf5MGebNd0Xi8p9eOliPCE3OIwZTWkpBJCsP8AJwk+jtnH4eNYDk89TQw/qR7L4SAbjCVLZ3HGwuNfD3GqweNy0GxDtSOUXqygkEdcPLHzOGflYc3nNYlj+UViTCqvlDmdAbZpO/Qpx7Iqn3nWLYnPOfSp/mrW7mgyXPDm2x6kZ/iYEauBBxMGyfqZgrYTeu29koVZPD1oiiBZgiOdI5rnaslrYc9PeiMJjZZG5H2Qh6Q3knRNEA4MCsxoVD6ZJdcxaRGOwYZBnHrrlCp5+Wb/N5rXMXFjImT7seRQSdDreC8fUmRPMT0yjZRfpYQkWuJ/E6WQZ4BUUPbsJZUD+uX0cSyHZctJpt+evd55eUjx/JzXz2OPEy3Nu+8TTcsLL7o1v1wEvwDOzaG7qhsteS0o+qgIrfmtMEeZ0X2JVET6a/uRGpmKvu/6kP5eOqriq5C1Oetn3z48fJTD5yd8Iasw1OiT6qfyP8xnJqSCX4CjxYGCmAI2ran0evr3Ia58/rnoz5K/HXH7sfSTUtRl1LHoGjFGe0ZhjbayQ8mAdsIxgbIjZbjZelNxMlIJJaXE2oKGJiu139ZGenDGwofUFRUU8kxTtWq1G8uWz8LpJNXV5553Y/sOIk6ndgh0HWlrE9gGIZw4HHnkjdKxabM20dqz14tHHp1lxqRaFTBK6pYtn8WhT8mGKZyJw2XLZ3VXwfr7AxgbD8B2nmcmwAYeXBgk6xcAqq8xRZjQbmuXtB1MEURXVW+u1xTn0nMkrklE9vZsVCdW6xLRNzT6UVLqx8YoD9atJ3YCw8Nzrancnbm6SRZAiJZaS476dIV6fShxffb2bGYT0VPVg6zfZuF01GndRKvd1q7p0yU+1ATxANnl7txFFuNly2cRF++D00kiiA4fJRNUzzzrDqsFQeNH6BfVM8+60dwsSL4oaftFD6hjd6+9F1fOXoHtoA3eGS8y1mXgavFVTUf5XzImHBNB5qT2ZDsj+ZatFlUXffHAingDJL6PE16VTqMKfgFdFV1oK2wLIkgup0tyz9ek1She89DVIdSk1aA6sRpOhxM1aTW6dWRtbYIkPFlcidID2g4EwCYRKZGitg8FhTxWrXbjuedJlScnl0dNrZ/ldOrF1HRAleDIK3RqRGtsLIA9e8ljtvNEsxeq2vTIo/PXtD3y6KyiP5scDY3EXmJtpAc8DwxeDxjO8A84DJL1C8Dk0CQSXiVf+tQgtPNCZ1BVJ3NDpqpTPNVgqTmYK+kNEpN8rI01MChgwUIXmpsFvPDinOeLvDKVsyNH83eZcc4otg1PvXVKM4xZjKacpqCMQfmR8FpCUGxOqNaoGNcqrmlW3U6+fDIsAmI7TwgRFbPSKaSnnp7VbdlAjUnFE1WbNnuDTCeVzif4BdRl1IW05nA5XbAn29Fd1Y3x/nEUxxbj+pXrIaulvzQ0WhrRX9uPuow6JoDP+yAPrfmtjHxNDk0GxezcGb/Dqs2JaxIZYbrZdlPy90Pbg3ohro6p/Vtwbg79tf241XUL1YnVGOkc+dGyFrdsI1Uhniettd3RXsl64vEAL7xI7EnGxuYqWo89Povubv0kQn4PiA8aOSW/H9QqQVTo7nAEsDHKE3JzsjZSPQ9SPBCwMcqDQ59ybAJxydJZ3RXruHgfMs08axGG62Vm4MeHQbJ+IajLqGOLLHVy5zkelabKIAJQ9FFR0ELcX9uvSLLGxkgA8ZrXPXjscVLiP3yUQ8w+Dm1tAtZGelgZf9NmL3bu8rKIEs8dT9B7p0amYvyvynqQzgudyNmRE/SaM1vOoNWqHRMiR+mnpbpbeqYI4gl2/l/Oq7b2lPBD+w+SbEJGZjdm4lrFtbCuF5hzTV+0mHy5TE0HwqpiUUds+c59eDiANa97sGAhCZ1Vsn7wznjRVdEF20EbOkr0kVmAEIn7bb75IKKrogumCBPS30tHvble4nUlbhkmvZEkqWaJp3rT30tHR0kH2m3tknzR4thiXe08McqPlbNzauH24G1UJ1bjL2V/QdmRsqBq9dpIQgD6+gL3dJKOmopqTfc986wbb77twdhYAHHxvrArNGKzUvmxMcojqVjt3CV93r3QNYltIxYsdOHd9z34OJaQqbY2QbUNTac6tSwmevsEDAwKuFTlx5tvk8Dqdes9QaHXU9MBpKT6QuoKDfx4MEjWLwQ8x0smluiiL/fSEh/WaCvqzfXI+yAP5cfKkRqZGkS+EpN8eORREvS7arUb5Rf9WLXazQKfG68I2BjlwfBwAOUXg0NU9bbQBhsGFbVOp6NOY+JG+M7yXpcXX+/9WhfBSn8/HZfiLoX9HhQ/tP+AC0cusHxDvXYRaujoINXAUGPZMy4pCRseJjoN2i6kx9jY/yC9KoTt+pXr+Ntf/4aRzhG4nC6MdI78QxmRzgecm4Nlq0VChmieIa0gZ2/PRqOlUUKy1KxXEl5NgGWrJci+ASCtyUZLI+rN9aqCdToAo9YqFKO7qhtdfyJh0mJxvsdDKk6bNnuRedp3T/PzpqZJdM6y5bOKrcZzVh7JKXMVpjWvh58RJffGooc4E5FibCxYGK8Vn6MHdFpwzetkPdQDqjkLRfR4Hnj3fQ/WRnpQUurHzAxwOkv67zM8TNbkhkYSFRbOhKeB+weDZP1M4HK6Qjo6i0XwBTEF6K7qZv+vZT1Ad8Bqu+eUVB82bSbOx1PTAVbqzjTzKLvAq04V8V5e8b1SfpUi0T99X/C9oo4qd2duSOsDLbjvuJm7vdbvrTfn8F6hodEfUn+hJcjt7SPEdtFisjg/86xbcj6nM4Bfb5gjWkeOamtJOi90oq2wDfXmelR8VqFoWGkgGA2nG9BW2IbqxGpGrPI+yENHSYei1mn61jT7u4tbGYeatBp2X5qjzIpDJtRmJXFNIuoy6pAamRqUKzneP87OqzU1KEZrfiuqE6sla0pJKWnjVdv9+PyED7ujyRd1uBWt5mYBzz0frCX8/ISPkR55NfXd9z3YvsOLykskuiZcp3g1gvXEk7Oqei65LxjVjM0XHR0CE/frge08LzGBlQfUy1FS6oftPI+NUaSS9VKEWzJwcMbCM2Js+GY9ODBI1s8E9AswFMQxO1SnRa0ZxHYN8hae1hShx0NEnVQ3wPNkUaPuy1pQm/az7rECINOHSvqpUJOEeqHln/XVrq/QW917T95HL6j/znPPz29Br60jlgwx+zjYzvN44cU5Ia+4FdPcPLdDXrZ8NuS/U7utHTVpNaj4rALu6bv7svlHAdUxmqPMaMlrCRkMPVA/wP72qHXD5NAk02hRh30K2sI3RcyZxnaUdMAUYZLYRdD7OnNDpu5rpxFKFB4PsOIVUqmm9/eevYT00JDknFwe17qEINJC/7+klLSyHnt8Fo89PquYAUmnXJ973i1pB+7Z68Uzz87v706NYC1a7FJtOTqdyhYPd1PN4nnyGaglMTidAWY0LL5vH3qYtPG1MOMK4ONYDoc+5VBS6sf0dADXrwtBz8k7x+PwEbI29/YJ6OhQb1Ma+HFgkKyfCariq5D/YT7MUWbNVo53xishNnIbhuzt2boI1hmLNF4kJdWHLdu8un1q1N5P0gpUELiffPkkKk9UhvUeWpBPWtKj6HdFqtqwUJhvDEZBIS/xxtEzTSQGz8/tvilmXAE2rbVosUsy5v67/XNfPoePhK5m0eqGAX0Q/AJzxdcDe/KcnYlY9ybWY4mJj2WrRULIAPLvZIowSTZcdCrxXvzbeTzEXJiKsn/3ESFbObk8TCfJGiBva1Hfp2eedSM9w4cXXlSfBpyaDmDFK26mW1q33oM9e71YsnQWq1aHR7IoGVQTmSuRPIpMs7JZaTh+VVqYcQVQUkoI1br1Hs3YosceV26hilF+0c+MR1etdmPRYpdioPTwMOk0fBzLwZLNY8/eu4/fMnB3MEjWAwzqf2M7aGPeRbcHbzNhuxrEk0pxK+Mkolzxgq4VBdLcLGB39NzUTbXdj2XLifN4OAiVLSjRpbyWgAZLQ1jnv9F8Q7Xd11PVo1glC2fqT6ltQc0FwwH1CZK3MsIRtldemvP+EaOkdO7n4n8zpzPArBsWLXYpLuSOFgda8lpws+0mZv42o8u2w8Ac9GZ5upwu1hqkLu8U4nuSfv6jPaOSirQ12spc+E0RJlSayEbEPe2G+f8zwxRhQs+3Peyctwdvw3bQhox1GbBstaDzQue8fj+HI4DaOj9SUn1ISPTh8FEu6Et7YFDAnr1exOzj8MyzhGBpbUR4nniSiS0P9Dq5i8+h5U6vFVUzPBxQ9f6iE4gUcfG+sOwjALIhpa38UIcWIXU4AuzzHhgU8FKEm1WwY/ap/34VlYRcxcUbAvgHAQbJekDhnfHCstWC1vxW9Np7ySJ7thFdFV26Jo/Eu+bs7dnMzHCkcwSJaxKR90Ge6hdqb5+AtC/IqPCx4+Rmnm+Q6YxzBvGr4kMSrFNvnUJPVU/oE4rQU9VDfpfdeUGPjfeN4+w/n5W8R/Jbybh4/KLu8/f2kYVN/qXS0OjHI4/qt1YAyMKemOTDseOcpJpFP189EEeFUJ1M+UU/8wRatnwW6RlSEiweV98YFczoRntGMVA/gLbCNpR+UioxxzRw9xjpHEFdRp2koiue4BX8AmsX0mxIQJrE0JLXgtJPSiW6Stou/Ovlv8IUQcLU/z76dwDED4tqHNtt7bh+5ToS1ySGbQuhBDV9Vly8DwsWkr9LnocmeaDweMi9VFvnD2uzEYpgvfm2R1XTNeMKqFo8PPSwC3v2zpEser/pcbMXnz8UwXriSWLjkJOrHkYOEA3blm2kEkXfe2wsgM2/9QZNFcqRk8sjZp8XJ05yYXuaGbi3MEjWA4j+2n5UxVfh9vXbyN6eja6KLgzUD6C/tl/3OWgrQ05mqhOrMdozqroDL7/ox6e/J7ul72rV9QXhINSU38mXT4bMJlTCN/u/gSmCRObIrRd6qnqCqmThEogzFiJMlS9on58gO1WtkWstiK0WFi12SSaRBgYFNDQqC3/FJGvdeg/z5VmwkHw5KH0JeDyQtCq0Ruhr0mrCimsxEBq08iQ+MtZlMIG6uGJVnViNzgudKDtSxqxX8j6QbiBGe0bRmt/KNlo1aTUSDSPP8YyMVcVXsddZo62IWxkHzs1B8AuoSauBZasF5igzcnfmotHSeFeeWTwP1kbcHe1locX3Qw90+Kh6i3DJUnWheyiC9dDDUqPepmYB/+f/Naed+g9PzeJ3+znN+14e50Pd7BOTfKi2h7ee0mlumu24Z68XDY1Ek6knfDvTzOOclb/rqUkDdweDZD0gaMlrYbvT3J25cDldyN6ejZHOEaRGps5rpF6chUYPJQ8eGi5aecmP+D/64HAE7un4dm91r6QlonQU/q4w7PPSLxhThAkXjl4Iepx+wSW8loB2W3vY56dTguMO4QAAIABJREFUgIsWuxAX78Nzz7uZzuPYcQ4rXplfa21qWtquoBmFu6PndufPPOsO0pSIx73FZCuUTi4lVWq+uDbSE7aLtoH5od3WDttBm+L07EjnCNNYmSJM6K/thzXaitJPSmGNtsIUEdqUlGoOG7Ia2PvR87Xmt7LNFH3eSOcIuiq6ELcyDo2WRoz3jzP7h3tBsBOTSGwOrcLc6ym3artfUglWOqg2jFbHPB5COKjBqdqhpAnbsi24YrZgIXGKVyKQM64AHnl0FosWu3Cta/6i86lpUhF74UWivxIPHr3wYrAlhRIGBg3R+4MAg2Q9ALgzfgd3xu+wnWylqRKNlkbmj6N3LFsOcSYh3SkrtRrPWHikZ/BIz/Ah9hCHCxelZewf2n/AZfNlfPvHb9GS14LvC75HR2lHWPYKlSeCTVHlx3dp34X1+03cmGCvzfqtsgD5fOz5eREsAMyrZ9VqN9a8TsJYlywl8RdT0yS89pyV13SC7ugQEBcfrGOj4+xika4ebYk4FmTdevUei5hA1dZJc9xo+8MQxP54EPwCbrbdRE1aDbI2ZyHpjSQAkNisUCJ2/cp1NiWspaWaHJpkr6VWDJSciTWZ1mgrmzS+M34Htem17PG//fVvzMjYstUiOX9/bT+KPipidjB6ZArVdtL+6/gL8XrbtNkb0ppAL1paBLzyWnjB1XqPZ59zw/6d9Dp5fi4CSH5oeVpRv6wnniRkS94KbWsTWBD5seOcor8gMDdg09snsEzTp56eDTmJaODBgkGyHgDcHryN4thiDHcMI3t7NgYbBlGTVgN7sl01BgeAJslxT7kl1aOWvBbF53k8QNoXJCH+j0k+CWGYHpnWnA5MeC0B2duzcSnuEssC1IKSm7v8fH01fSHPIwZ9bdo/pYX1Ogpq1JmY5JNoF3Jyeax4xc0y2x55lDiw5+SSFuLwcABnzhKjVrHYXI7h4QCLGxJD3sZbsJAccu+ehx6WTjyJp6IWLHQpVqNSUn1MwMvzwMaoubZizD592hID9xc0vojneMk9RocyaJW2rbCNveZm2000WhrZ/zeeJR5a6e+lY3ZyFgBYq9CebMfk0CTaCttQ9FERyyQFiJVEwqsJyN2ZC57jUW+uV9SExa2MQ9mRMtSk1SBzQ2ZYTvTr1hPndtt5QiZmXAHFzUY40IqtOXacCyuQWd5iVNooqU0uaonqKUpK/Th2nMMZC9mQ2c7z2LnLqzpluGixKyhqSA6PB4jZx2l+jjwP9nkbeDBgkKwHAI4WB3J35qK/th8upwuWrRZVUgQQk8+vdn2lKPgWn5MKalvzlSNpnM4AEhJ9OJXsQ2q6L2ih0fKYUtJV5e3O09RWzThnkPZPaZrnOfXWqbDMQZmoXUd4tBgDgwILYnY6iRs11StRLUNcvA+PPU7y1tZGkogMngeee96NtZEelF/062oJvPu+R3H3Ka9e0R1/b5+AN9+WfqHQtgvPk8oa/fmmzcEEb3e0l70fJXlrIz2sLWzgwcNI54gkbcHldCHh1QSYo8zotfeiKacJCa8mSMxDKTmjQvo743fY/SCXFwh+QWIPMdozismhSfAczywgqFXEnfE7SHg1AbaDNgCECPbae2HZapH4cw1dHULnhU50V3UH6bli9nHYucuL3dFER7Rzl3fek248T86nRpKo+efYWECxvad1PPb4rGK7/YxFubIsj+cJhWq7P8gTS+tQMmoVo7cv2KdMDCopePf98K7TwP2DQbJ+YtSk1SD/w3xMDU8he3s22m3taP6qmYXMyjHjnJHk5X37x29Vz91r7w0iWFPTAXx+wodPD3PYvsOLqm+J/4p8AuVaxTXdBEtejdKyYRhsGNQMVg6HaLnvuCWvA4j7Nc/xmL41rWgOSReejg5Sgqe7QqczgE2bvWxcnU4oPfU0qVp1dJAA7MpLftYC1LuI0Zy0arsf1XY/+6x5Xtr+EztFyyeonnl2zkHb4SCkkD4mD5ddt94jaSXeyww6Az8eJocmUfFZBcxRZhTEFDCC1V/bj4rPKtjfPR3oEDvKq00OD10dYhos2qKkmzGq/6IWMKWflAKQTjo2Whoh+AUUxBSwFmPpJ6VIjUyVRPQ4nQEUl5Ag4xWvuCV/g2qO7jQ6RnxvXesSgmKilAiWGNV2P7bv8EruEfnx1NOzSEn1KRIaNd3XSxH6tFAUx46rE0N6PPEkaf+tWu1m1zvf0OcZVwDbd8ytGfcij9HA3cMgWT8x8j/MZwuiy+lCVXyVqnP0VdvVYFuCd5LxXep3ut/P4Qhg/wEOx45zLPyZovT3pYwgXThyYV4ki1a1vi/4XvUaGi2NyPi1thA+c2NmyGlAcdju2X8+C4CYthbEFCB3Z25Q0PE5K49ly4lbOl0sN20mU3nNzQJWrSYBtU5ngDlW79xFjBgHrxOx+tpI/blkFPKJJip0B6QeV489LvXNEhuNPvSwS+JRJt5pL1k6y6pg9HxyKwcDvxyUHSljxIi2GAW/AM7NSTYcFLTKRKtjlEBNDk2yVqEpwsTilKjWi2ag0qo4DbsuO1JG7tENmUxYn709G0lvJEkqWh/HElPMusvECX5tpAe1dX4886xbceJNPPjx0MMuiY+WXoIlR2+fgPKLfiQm+ZCeQfIYm5sF1Q3St9V+vPT/BFeeVqx0o05lqlDpXHId5LLls9iyzYv0DDJlSH9X8e8wNU1I0nyc7ysv+dlaseIVNxvYMTZYPz0MkvUToTW/FcWxxbh28RpsB21wOV2aAu2+mj7VCtCpt06FZYHgdJKb+VrX3GJzreIaTr58kjjE35hA4e8K502y6A5ZqxrVbmtHwmsJIc+hVanL3ZkbpGWpy6hDr70Xd/4WTFQTk3xswui5591obiaxE1RTNTZGKkS1dX6MjQWY+d+q1W5s2eadl2WDfLGN2RcsOBdXs+Rmr2IStmw50YU5nQGcsxKti3jHTScWjVbBLx88x0uE9FReQO8JakA84ZiAOcqMkc4RpvNKeiOJacLoz6i9AwUV0GdtzgLn5jA5NAnOzWHCMTdsIhbl0+eLW54zrgCamv14932iz3r3fVJhVdqkyCdgQx16CFa496vTGVDUdS1YGGzX8vkJ4nl36FNOcRKb6sdorqj8fqT3tVzPSS0g9KK3T2BRRXR9oRu1VavdeCnCbawFPzEMkvUjY/rWNBwtDlijrajLqAPn5uC84URbYZuq+3pVQpVqBiA9zvz2DLoquxRfrwTxjT/jnEHKr1LYudLfS2ctyVNvnULFHyowcWMC0yPT6CjtgO2gLSRBMkWQIGgtQfy1imshW4emCBPObjsrIWwTNyZYu4Iet67dgnfGywYG1EbfBwZJeO0zz7qxYCEpqe/c5WU7vmPHOax53cPE8G++7YHHA0Ujz1BobhaCWhZK5qNKREoMMQmL2ceh8pKfid6r7X5s2uzFI4+StkN6hv42poFfHqjlS8a6DBR9VITkd5KZWJ7eM2KBO9V1iaN7ALJO0bZi3gd5jICJTY7NUWZUmirRX9vP1icxyQJIu+/YcbJR0dJkeTzBlaxwCBZ1nf84lsOmzV68FOFm08F6cMMRwG+3Kr9/fELw+zU3Ez+7hka/4vTkm297sGTprCTmSgxKpuSh1FRsr4ZqOwmJnpomWYbiTVZi0lyWbG+fwDaThhnpTwuDZP0IuDN+B4JfwPStaRTHFiNrcxZa81tR+kkpxvvHWZleCRV/qFCMhlE6TkedxoxzJuzr+2rXV6rnVIugGe8bR95u5VxA8fHl+i81r+lG842QBFJc2ToddTrIQb7kUAk7n8vpwp+L/ozLmZdVzRW3bCNiXCqmFY9FT02Txe/Ntz340yWeaaH0tN94HpJderWdtEnEruuLFitPBIpbivL8NDEJW7CQCOQfeXR23maoBn7Z4NwcOi90oimnSUJ6xJUsl9MF74yXtR3rzfUQ/AJbnyaHJjHSOSJpLwJzpCx7ezYqTZXI3JDJ7sOEVxNYhUyMxCSf4tBFd1V3kClyTi6v6Zi+NlKdOL35tgfnrDw2RnkwMChg+w6vrpQKLQd5ecwOxcCggPQM9diatZEePPX0rOb7Lls+y3Sex45zbDMlJ15i1Nb5g6rXKak+JCb58MSTs1i2fI7YnbMaU4YPAgyS9SOg6KMi9Nf2Y+jqEHJ35rLJn5ttNyXuzWLwXj6kU7rSYdlqAe/VX8qo/aJW83wTN4LDo8WoPFEZkgRmb8/WvKbxvnGc3XY27N/VFGHCV7u+kpyrNb8VRR8VwZ5sVx0eqK3zs8pUc7PApn9s53lc6yKC+KnpAKamSYtjyzZl40GKsbEAdkd7mYZk2fJZbN8x9xpBgGSXfOBgcDWruVmQEDF5S0XcEqCH2i7ZwD8GYvaR8Ga9ZJtzc8yU1BxlRv6H+YxEdV7oRK+9l91XtP1IdY9xK+PgnfEyLy+x3nH61jTabe2qcgclW4IJxwSacpoUDVCbmwVVqwMtj6h16z2ovEQGSzwe6I7rOfSpskB9y1YvfvhB+b4fGwvgZJxPNcuVWq1oJSyoWVKECo6n17sxysOq3hujyDplrAkPHgySdZ9we/A2LFstyNqchaGrQ7BGW9GU0wTOzcEabUXnhU7FXR9ACFYoTym14+TLJ3Wbb966dkvRiVp82JNC553VflEbkmh9vffrkOe5FHdJVxuSHlm/zVL0Crt28RqunL2C1vxWVTPHjVEe5l3F86RSJRak68XY2JyOY9Nmr0TT8cKLbrbolZT6sfDfkp//+/91FlXfBn8xisfP5e1J8fs88eSsEfxqACmpPuzZ68XGKE9Q9VML169cR+eFTgzUDzAxfP6H+Wg514LENYmoTqxm0gUqgo9bGYep4Sl2790evH1X195oaUSlqRJdFV241XUr6PGxsQBWvKJsfaDkIt/cLCDrDI+T8cRpXu/9Ia4yi4+33vGEDKzef4AI+5WI3IwrgFWriSRhd7RXUYAu9+FasNCl67p5HljxihsrXpnTW8kHZgyz4QcHBsm6D5gcmkTimkR0lHTgZttNZG7IxFjPGPI/zEdbYRv6a/tVfbBmnDM4/ZvTqsRCi4ScfPkkar+o1X2deqpHodp9FHqI1oUjwdE3ALF1oJqr8b5xFMQUaJK/hNcSUPGHCtVr+eHPP6DR0ijxFJKjodGPFa+47zo+iC7SNFjW4wH27J0jS889P2e9QE1BqThdDodDGi5LtR6UqM24AnA4AobmygAAUgmpvETsCuazQaBwtDiQ/2E+/vbXvyFzQyYqTZUY7x/H9K1pFk1Vfqwc3hkvuwfvFkNXh9Br78XwX4bV10JXQHLP0GPJ0tmg6cSUVB9KSslncfgosac5Z9W+UWznlb2waDV60WKyofk4llOsZCed8uH4Z5zqBN/YWAA7d3lZe09+PTTc/d33iZZST2uTYmCQ6D2fenoWjz0+K9Fd8TywZOnsvHSkBu49DJJ1H8C5OfTX9iM1MhUTjgkMXR1C5oZMuCZcyNyQqVpdGe8bx5frv1QlF6W/L4X7jhuX4i4pmnpqTeLJYU+yaxIi8ZG7M1fXOSv+UKF5HiUS2FPVg1NvnQoSyU+PTKP2i1oUxBQg67dZOP2b0zi77Sy+/eO3IUnfnfE7GO8f1wzUjov3YdnyWUUhejigpqHi8/A8JN4+MfvIY99W+/HvHiNtkP/p37iQ/3Xwl4D4S2XBQjLGTg1RDRigGB4mhPyZZ92snV1+UVmEHQ44N4fqxGokv5PM7tuCmAKmnaKO8mK9Y1thG0Z7RhXP11/bLzEwFaOrogv15vogsbwYPC8NVKeHnLDMuALYf5DD1wU8zKd5HDuuTVoaGv2K2i9q4yL/+br1wRO7lZf8+PyEL6RNgtNJfPbutQCd2riseMUtaRMODApMdmC0D396GCTrPoJO3Uw4JpD3QR7TZSnh1rVbqgLw+FXxihWqBksDrHusOP2b0yj9fanu65q4McEWS73H+djzus4tn/pTqkJ1lBI9B+/l8cV/+oI9dvo3p3X/DneLa13azsl6Qb1p5LtGuccVddOnxqRU4MrzpJVIhfXyFsKa1z1BkTwGDJyz8li33oNMM4/d0V7m85ae4cO31X4cPkpaWQDmJX7mOR5DV4eCclOpRqs6sRrXr1xHxWcVyNqcpThkMtozyoT15cfKg0TuANFQVpoqcfu6dvtRbPFAfy8xmpuJaenuaDJhaDvPq+qhqr714/9eEdyK3BvDYXKS6LmUnOPlVe/2q8R/65yVD0mgrnUJSEn1IS7eF7bPnhbMp33I+JKXtAY3RnlYwsOKV9xhVcgM3HsYJOs+o93WjtTIVCS9kaQa9Kzlgn7qrVPzDjhWg7y1l/RGki4rBT0BzryX18w7pL+TuD0oJpd6NGBizLgCmuLS+w06Fbhs+WyQNqP8ol+yEwbmvLjoz3NyeeTkEpPUy/V+9tgzz959K9PALxO28yQ/c8s2LxKTfNgd7cUJE/Ftiov3oa9fQKaZx6rVZHyfCuQpob+bqqjgF9B5oRNZm7OQsS4DZUfKVK1nBL8Ac5SZ3dtiKwiKyaFJXL9yHd9//b3qEJD491bzgPN4iC3Nmtc9sJ0nkVhtbUIQoXE6A8wrT3xs2uyVnFcpsF3uoE6HZI4d51Snj3ke2L6DxFydsfCovOTHlm3zb+3KMTYWYEMCjzw6ywZkaOrDI4/OagbJG7j/MEjWj4DUyFRJsKsYDVkN+HKDcovwzG/PaGYY3g1qv6hF1m+zJIHMlScqQ1ahrlVcC3nuGecMMjdm6iZaPVU986pmORwBlJaR8We1th+Ny5nP7nHGFWA5gDH7OMUQWfGOV8m/h7YNFyycmxhMTJrblT/2+Cwr+1+q8uOxx8lIttEeNKCFa12ESJ2xkCDzEyc5VNv9aGsj1gWJST68FEFI1s5dXuw/QLIEz1l5HD7KoaCQhMLfTw8ll9PFtJVxK+OQuCZRkWj12fvQVtimmrF6r8DzUGwFrlodHJejRLJycqU3pZ7JxZJS4u7ucJCW4QsvunXH5pSU+hVF/nLYzpNNWkMjmZqWV9VPxvkMK4efEAbJ+hGgJsAebBjUbNtdNl/+ka80dCj0qbdOaRqMUoz3jUsMTtXOda3iGqZH5jLXUn6Vous6HY4Ajh7jkGnmYTrpU5wEOmflma1COMLgykt+xMX7JAJ28Qi5uM0orlYpaafE1gx03Jvng6N2liwlJqQGuTIwH/A8qeRQZ/W4eB/++T97cehTDvsPkEoL9V/aGEX8pHbu8mLFK+Hl8emFe8rNqlhxK+PQa+9l8Txy41Oe43H1/FW05rdiwqFtGTNfCAJw8ONgbdfbaz34XmHtiP9j8NRh6Tz0bm1tAnO6V/PcUnrNnr1eLFpM1hQ9sob0DB/TmMl1WBujPHjiyVkjIP4ngkGyfiI05zZLjPyUjrR/StPVoruXmHHOSHRSSkfmxkxF6wQ5BhsGQ1pE0HYl/e8v/tMXoa/xf1SYLlX5sf9A8Ah1Salf4pKuNs2nBNt5ElWzZOksHnmUtGTkfjbPPT+nc+B54Ikn59p/NHBaDEqoxBEadMz6mWfdEjsJAwbuFh4P+fvKyeWZzcDZbB7bdxAT3v0HOJYjuOIV9z3RJooh9uMyRZgk1XjLVgtMEaag4Z8JxwTG+8dRn1mvqN2SI9zNSHpGMGlasnQWvX3K953SVON8Scr2HV60XxVg/44I5eXrFc8T76uSUmJevG498bx67PFZ2M7rMxQdHibZqvLcw89P+Fgl/aeUVfwjwyBZPwFuNN/QpYGiLbp7rckKhUZLI4vUUDvyP8zH7KS2ozFAYjjEk0qhjsJ9hZrnK79IRL2xh7ggI0CHQyo2Fx/UYkEL8vy0VavnFqxqu1+ipRKfLzuHx79ZRH7+7H90o0lGmBISyXmjfnPvtBgGDOgFJVGZZh4fx3L49n/8LVN9khYEvwBrtFVTKyWGnGBVfFYheYxuurK3Zwe9tquiC9evXA/SePX2CaitIyajtXV+ZJpJi1Qv6MZJviaUX1SuTI2NBYImD9Xer6ExtOGp4ybJij30KcdiseSg086UAD/1tHokjxrKL/pZtczhCLDW6PYdXvT2kTayXOepl8QZmD8MkvUjQ0+lSEu/pBcVf6jQfE1Kqg8fx3KqO7lQ+ixThDTORgt67SISXkvQvOZjxzl8fsKHg//CKZov3hoN4NH/TZlkLf1fZvF1gfpOTh7k/NDDJG5HvGOWx9uIPzvx1KBcaErPLQ+DNWDgp8DwMKlydXSQiTz6Zc65OVy/ch3uKTeuX7mO8mPlSI1MReaGTE07FAr3lFsS2p73QR4jZ4JfYJ5bpghpfuLtwduaJK7yEomR2rTZy4x41cTj1Fur/KIfA4MC4uJ9igRLy7pFSSYg12MBc9WxZcuJl5YaKeJ54s6/NtIDaz6vOO1Hq1nbd3hZhW1qOhDSHkIJ6Rk+LFlKrF8okZyaJoH38o3pu+978MKL976aaWAOBsm6TxjvH0e9uT5IYzBfJ/dwiFbh7wpZW08pzubzEz4UFPJISfVp7pbEC+bd6sbEC6zScfLlk4o+X9QBOSXVh7M5REdSWuYPmvShWBvpCQplpscTT6rrG6impaTUL4n0kE8NiTPOxC3IqemApG0oXsSpsF1uoGjAwIMEwS+wSeiyI2VIjUzF7cHbGO0Zhe2gLeTriz4qktzT5igzRjpHcHvwtqS6ZYowoS6jjr0u74M85h+oRLampkkFa2o6gD17SXTMuvUexXtZyXpBfmhN24k1lmKtpVK1KjlFWvl+/D/M4l/+lcNVBWJksxG7h/0HyJCOEtG61iVgwcK5WJ0zFiJo10OASkr9qK3zs+qVuBU6MCjguefdWLZ8lg3fDA8H2FDOM8+6FYd6DNwbGCTrPmC8fxz2U3Y05TRh6OqQZOG4ePwi844J9zBHmfH919+rvu/wX4aR/2F+yGoTFYEPDwc0J9kGGwZxZssZzWtKezcNDVkNuj6Xis8qkPqr4DbkmS1nFH3A6Eg6DUA99CkH82lek6xQvxi1SI61kcoj4GKIozbkC+zAoCDZGdPS/9R0AF3dgiRWZ/sOL9tVykfEDRh4EFGdWA1HiwM8x6M4thjttnZcv3I9ZCWL+meZIkxIjUyFNdqqKTUQ666q4qvYY/ZkZQsXmkfY0UGCmdVE5Fq5h1RPqdYe6+0T2KCM+FCzUuF5KMoTlKps1XY/c6RXc5AHSEt3eETAzl1ebNpMphL3HwitUdu+w8vIFQ2Lpp8TNTWmRIqSt0WLXTh8VDkWyMC9g0Gy7jHabe3I2pyFy5mXUfRREXiOR3dVt+Q5RfuLQhIqtSNrc5aqRuuvl/+KjF9nSJ6f8k4KrmRfkTwvPcOH9C/Iriou3oezOcFiTIq+mr6QeYJyt3YtDDYMouRQCbJ+mwXrHiu+/eO3qiL6GRfJL9u5y4vDRzhd+geKw0eVQ18feljZzFCMqWkiIqXPl1fNxIahdNF+7nkymj02RtoVVNOxbPksDn3KGQTLwM8O3hkvyo+Vwz0VfH96Z7xotDTi9uBttOS1sI0jTbnwznjZQEvZkTKUHytHxWcV6K/tl2w6R3tGWUh13gd5iqamAJhW6eNYjk1RqmF4OBA0+BJK6D42Jq1E02PTZu0Wv1wgv/R/nkXFn4I3gTyPkJ0DhyOAY8c5PPEk0WYNDApYG+lBdg4fcjDG6STXT9ua1C9rydJZ7NxFLGzE1av52toYCB8GybpLiBegO+N3UJ1YjeLYYgAkn6vR0hi0SPFeXuIjdfLlk8j4dYbucOT099JVSY1SW06pbXitS0C13Y8zFuKbYz6tLoD89o/fhrymL9d/qdiavFs0N5OFJtxWm9g6YcUr7qDdrZp5IIWYpC1bPisp78tJGK2yiXfXM6756SkMGPipwbk5VHxWgdyduWjNb1U0UVZaZyjBoqAmw2rVqZHOEXz1X76CKcKEc7vPYbRbOZoHABoa/CwZYW2kcqtQDKXcQzXCRDdJSlUvLbd0txtY/f9K3yN6z/x1lx4PqcBf6xLw5tserHjFzXwA9Vg5tLUJiiSS54k337LlZGLaMDn+cWGQrLtAU04TM9CrSatBU04T7Ml2tOS1oDqxGnfG76i+drBhEAmvJeB87HlMj0yzn184ciFk0DIlWkoZfryXV8w1VAtnTkzyoaVVQOIpn2THI0co/yxThAk5O3LuOdHiecx7dJruTJcsnUVbm7SNsGChehsACJ4wkpfsxS1F+h6hdr0GDPwc4GhxoKuiCy6nC/XmemRvzw7SSnlnvEERWgP1A+zxm2032c+r4quC3oNzc0zzmbgmUTUNg6K3j+iwSkqJHlPv5J14s/TU07NBG0mPJ9izjsoE1KpeFA2NUv3WgoV3nxUo9sqjE4LUNJbqPIeHA6qaVDE6OgS8FOFmVb133yfkdGwsgPQMHz4/4TOsY34EGCTrLuBocSBrcxY4N4fST0ox3j+OtsI29Nf0S4SdahCTKzEuxV3SVdE6HXVakWjVflEb9NyTL59UdWvPNBM/nXNW4hjc3x9Mstx33EGtSLVrutF8g72ur6YP2duzQ4Y63w/sjp4TwZ6z8rjWJSVaixa7NAWf4rbgosUuyU6S54FVq+d2v1qiegMGfk4Q/AKKPipilayp4SncHgzOFhT8AqoTq9m9T9c8zs1J4nQcLQ7F89PH5XIKNdAqVsy+8Nrv56w82zDJ9VJK4dOh1gUKeaVMySbm8FEOKanqcgwlXOsSsP8Ah6eeJgH2HR0kl7K5WWDEaXe0V5f1wqbNxNSUVu7FpqUvRbglE4gG7g8MkhUmXE4XquKr2KKTvT0btoM2TI9Oo+ijInRXdUt2dPNFqKBlRmp+czqoesR7eUUn+eR3kjFxQ9lR2XaeeOikppEstNq64BtPnjOodpx8+SROR53G6ajTrCp3P6pcoVD0zVw0Bm3l/anSLynx/8cX3Cj6Rvm6xsakbcE335aK5mleWkGh4TVj4JeFptwmjFwbQV2KE3InAAAgAElEQVRGHcxRZiaBUEK7rR1xK+OQtTkLgl9AxWcVbC1QahWKW42pkakkIFqBxMlxscIP23ledX3SQnOzgCeenJV4VMkrUaGE7mIMDApBxEy+yRoenquGP/b4LOLifZIgZzXQ+B86Rfnu+x40NhI7Ckq29MLpDGDN64ThUUK5br2HSRno52ng/sEgWWFipHMEpZ+UIm5lHKriq9CS14KmnCaUHSlD33d9qmGp4cJ5w4m83Xm6iFb+nnxMDU8BAPpr+/HVrq9Un5v3QR57rhzXugScsfCorfOrahH0Ei35kfBaAjpKO+7JZ6MXHg+YncOSpXOeV3JPrCVLZ1V3rtR+gR4vvEh2f0aZ3cAvGeP95D5vK2zD9K3pkBYO/bX9mL41jfH+cXbPF8cWY+jqEEZ75rRWdRl1MEWQqJ12WzsqTcSPz7LVEvKacnKJxQqNqomL94UVtiyvJtGJPPEh95FSg7hK/tDDLkXfPkBaDadkjIratUDXKo+HSBNeeNGNY8c5dHUJYVeeZlzEAkPu+t7bRyr7h4+Gnl40MH8YJGueqDRVovxYOTLWZcB20IaCmAJ0lIRHIngemsLKGeeMbkJTEFOA8b5xXUan52PPq74nNcHTQrhEK+VXKZIg6nuJgUEBA4MCrnUJKCjkEbNPumCIF9Jqux9jY8oi1yVLZxV3xzyPIN+ttZEeIwfMwC8eI50jaLQ0whxlRlNOk67XdF7oZPd9S14LEtckslgd8WN0rRRrt0Khts6PF150Y8s2L1JSfZqbQT2QTxO++TZhYaEIkFyvuWz5rOqaKd+kiUX1ekFd4vcf4LBkKZkgDJdofRzLSbz7Ki8RP8DnnncrXvvAoIAt2wzbmXsBg2TNE5ybQ9FHRRjpHGG+MnpgO8/j2HEOu6O92L7DGzJP6kbzDc0QafGhJyeQtvP0LJpa+YTjfeO63u/0b07rtneQY3JoEq35reiu6lZ1hO7oIGGq69Z78ObbnqCJvspLc1Wrd9/3aHroLFgYPHV4zjq3SL4U4Q67TWHAwM8V3VXdKD9WDu+M/mqRd8aLjHVz2s3qxGoAZNKa2jyIW4gteS1MyhAKA4PCPW3LUzsDenR0CGho9GPRYvXKFECc2fVUsTweBOWe0nUmnGnpGVcAhUVEN9vcTKp4Sg70Wqit8+Pd90kwODUsXbeeONCvW09c3w8fJVo3np+rwOnxFTSgDYNk3QV67b0wR5k1pwjlaGj0IyXVhzff9uDwUS6kZxMAfF/wva6JQ6UWXYOlQbHtmLszV/X9eC8P6x6rqrCeouSTEs33/3rv1xjpHNH92YjRlNOE1MhU1KTVIHFNIipNlarP/fwE0SrQdoJ4ZyYPcBbvJOUTgvRYt96DTDOPxCRy3qeensU5q7HSGPjHguAXFD2yQsE740VXRRduNN9AXUYd2grb2IbMdtDGNkw8xyNzA7GyqUmrudeXD4BM6xUU8sjJDY6zudYlSKrUmzZ72f+rbX7l9i1KWiyAbP6UKubLls+GTZAAQpI+P+GDwxFAW9v8quiVl/zYHe1FzD4Of6r0M+H+Y4/PYs9eL5YtJ7IJSsLefNsDh8PQmt4tDJJ1F6Cme+HA6SSGcOesPGtz6YHeiUN6JL+TLGnR0agdU4QJebvzVEXoM84ZWLZa2HO1BOs9VT2q7//N/m9UfxfvjFei05BjpHMECa8m4M74HeYkrbXT3bLNy7yqDn3KBVWzxGPcixa7EBc/N+2jFcOxYKELtZf1G6AaMGBgDhOOCYmsIHNDpsTpnQrkk95IYmTOO+NFvbke1mgrCmIKdGUmqmHGFcCWbV42nKJke1BbJ43ReuzxWZSUqleZ5CHyctE4z5OkCnle4qLFxARZj/D9x8DaSA8WLCQaNI+HXPcLL7qxaDGRToTyETSgHwbJ0gn3lFvXBIwYvX0CEpN8QSXu/36cwxkLrysuQQy9E4fJ7yQrtui+S/sOpb8vVT3/eN+4ok3D13u/Vny+EvE7+fJJVJ5Qrzp5Z7y4ev4q7Ml2yYIrRueFTmRvzwYATN+aRvmxcvTae1XPWV5BqoPHjnOKu0qHIyBZ8MQLnbgdKCdYu6O9d6X5MGDgHx0up4v5YYmtGsTWD/TeHukcQWpkKiNeRR8VIemNJHRVdM3rvSnJWrfeg4ZGv6rWyuMhZKu2TntDNTwcwMpVbklVqqZ2jpCdL+bx3jppe3Dhv3Xhg//qlTxvxkUCurds8+LNt4nMQY8Y/l6h8pIfS5bOTVo6nXPGratWu1n1qq1NGiBuYH4wSFYYaLe1oymnCdO3pP5WHg9YC5D6uKSk+lBSSsqzcv8UWnWptvsxPBzQHc7Je3mc/s1pXURLr1CVYrBhEKfeOqV6Pjk5G+8bD9KK0fakFlryWnAl+wouZ16W7FJ5jsfNtpvg3Bz6a/thijCh3lyPyaFJTDgmMFA/gJa8FtSb6zF0dUhyzvKLxA0606weP0FL4A89TCpZDkcgyOuKHmte98y7JG/AgAEpeI5H2ZEyNqEoFsDXm+sBkHgd2lK0RlvZlHZdRh3S30vXPH+vvRfVidWYHJoMeizrDI+yC36YTt59ZUYuYt8YRRiZx0M0TPLq1arVwcHLvX3KbUS6sTtjuf+yhMpLfqxbT7RWtvM8Hnl0llW1eJ6sp719AmL2kQ6AUdW6OxgkSyeuX7mOenM92grbJD+nUQhqLaeHHg52Cy/6hkyKxB7ikJzqC+sLfbxvXJMM0SPpjSTcunZL93knbkyEFNh/+8dv2fPlZO/UW6dUzU4BMhJedqQMjlYH6s31ksqU4BeYNiM1MhU3mm5IWpZKh3hX7HQGcDLOhy8yfKqLlNKUz7HjJAdNrNPSahUYMGBg/qDEiVarKj6rAECGiOj9n/dBnqTCXRxbDFOESVOWQW0j4lbGofxYuWQIyXaeWNKoBUrrBc8DzzwrXeebmwU0NweTpmeedSt6bQ0MSjVgS5bOYvsOL3bu8jJX9gULXbonB3meVOnDHQbgeWILQdukL0W4JRKL/Qc4PPLoLGuzGnKJu4NBsnRi4PIAGs82BpEsajhXUMhjajqAqekAmpsF5qL++QlfUMvpL51kl7BzFyll6/VmodArhA83T/C7tO80zyeeShRXvtLfS5e4vFO0FbaBc3MYujqE7/O/R2t+K6riqzDYMMieM1A/gJttN5H/YT6q4qtgijAhe3s2eI5HvbkeBTEFsEZbUXakDGVHyhj5ytyQyc7B82TM+ZyVV/0sq+3BxoM0k3DTZi9ycnljisaAgfuE7qpuVoHOWJeBpDeS0GvvRU1aDWsdZm7IlJCp8f5xxK2Mk9zrSqATiqYIE7OLoKBdhrh4313ZrpSUStePVavd+DhWWr167HGiZVJbR3bumtN/LlrsCortoRN9S5bOhmzRdXQIbKBnwULiNh/u+rX/ACexaXA4Aixi6KWI8ExPDajDIFk6UZNWg46SjiAdke08j5ci3Ko38PBwIGgn4PHM5fF5PJhXkHDp70t1tQ2te6y6z8l7+ZBVsoTXEpigviWvBaej1C0apm9No9JUibqMOly/ch291b0SwfvtwdtIXJOIgpgC1GXUIXt7NkwRysaE4iknuiiLsX2HF+kZPlWdGy19y8WoRuXKgIH7h/H+cdSk1aDSVMm8sW4P3kb29myUflKKv9/6OxLXJCJuZZwkv1DwC2w9oBu7/tp+1KTVoC6jjk10O1oczBqC2kWIMTxMcvpSUn3o7lau+FTbidxAi6TQSpO4tSeuSB07ri1q7+iQOsSrrVN79no1H1e7HjUridGeUTRaGhXPcew4hyP/nYPHQ4xelyydxaLFc23D3j7lwGkD4cEgWTowOTSJVmurotmoeHeyZOksVrziRsw+DplmMjb83PPusNqBQ1eHYE+26/LdootQqEPc5gsFLbd4eqT8KkXT+2pyaBKCX0BHSQd6qnpQk1bDnKPFoIJYuot1T7nRX9sf1Boo+qgIcSvjmIar4rOKICJG4yHEsRkAIbHyfDLqumxkDRowcH9B8w07yzvReaEz6HFHiwOmiOD4HbET/IRjImitK4gpwIRjQmINoYZzVjJZKPemmpoOSHysXopwK7bG5FUsMdGK2advHcnJlcoV5O3Ejg6SS0gtZxYtVk8OkUf6iOUOcgh+AaWflKoODsXs45ixqtyy4YyF6LX0aoYNKMMgWTrQXdWNppwm3Gy7GfTYoU9JkOe773uCnMHpEU7PnIpCLVstQaREjr6aPmRtzgpJitLeTUNzbrOu97f+N2vI8+XuzEVvdfBN63K6UGmqRP6H+RjpHEFxbDFGOkfQmt8qiRviOR7eGS+q4qtQdqQsSAQrR8a6DCS8moD+2n7mnyXe9QJAX7+Ao8c4bIySGpLyvHTXt2WbF8PDBrkyYODHgsvpQueFTlzJvhK0pg1dHYIpwiS5n2mlOjUyFYONg0zDlfxOMjovdKIppwmZGzLZzy1bLaqTygDRHx0+ygV5X31+ItgnT/4chyMQpMV66GHiqRXO1F16hvS9xBX0lFQfq4xt2uxlJqlqkFfFxFowMW4P3kbRR0XoquhCcWyxoqHzjCuAp56elVhRTE0HELNvrhV6t3q2f3QYJCsEeI5Hu60dLedaWOafx0N2AA4HyYQSf6l3dBA91rHjHF540R30h68FwS8g74M8JL+TjHZbOzLWZSgSOzF6qnoQvyo+JDHK+HWGpoM7QBzelSwcxEfOjhxVg1KX04XqxGoUxxaj9JNS/Lnoz0EaiQnHBDLWZUgMXFvzW9n5lXxx+mv7kfRGEjMlVTJInJoOYGyMtAb6+4Nd3194MXjSx4ABAz8ORjpHYE+2o6eqJ+gxa7QV1YnVGKgfQNFHRYxg0bYi/f8JBwm3vz14m60XqZGpIc2gz1l5fBxLNLDilqA8f/Chh6XZhXTyTvz4m2975qVVkhO6lNS591HanIsrWfI2Js9DcUKR+oC5p9zMZ4xuboeuDqHsSJnitdXW+ZGd42O/MzVbXbeexIe9FOGel4GqAQKDZIWAy+lCdVI1/nLhL6yFRydNUlJ9GBsL4JyVZ+aiYjQ0+rF9h75dgOAXUBxbjLiVcbh+5ToAwLLVois4tfJE5T3RZ4UKpNYyMRX/HraDNrTb2lGXURf0mFh3Jd590uDYxDWJQRYNesDzxFh05y6vop7BELUbMPDTQfALGO0ehT3ZztY3CveUG9WJ1chYlwFzlBn15npmSmqKIJPSlGABYNXvuJVxutaKa10CzlnJIJK4q9DbJ7BqzVNPz2LnLi+mpgNMZysmMC9FuHVP/TmdgSDPLXG810MPu9j3wtS0NAdRrtnieTK9vnOXtHI2MChgY5QHjzw6i6eenmU6KoqOkg62Ge280Im8D/KCqv9ixOwjRQEq4KftzOFh4nAvJoUGwoNBskKg0dKImrQaNFoaJTqpsTFi4CbehYh9TvYf4PDm2x6kpPp0jcDSybqatBq2M2srbNMV2cN7eeTvyQ9JsuJWxikahfZW9+Lcfz2n/toVRPPgmlQvYUvOZ+9FVXxVUHm63dYuOW/RR0WS59DFM+mNJLZ4arUB5Ki85Mfho5yis7MBAwZ+WricLjTlNKGrogu3r2sbOwt+gbUDxaSs197L1g+xxmukc0Q1wmtqOoBTyT7E/9EXNIhE0yBWrSbB0/LK1UsR4dm6HPp0TuP02ONzU4IzroBELL9s+SwjRXSqkB5PPDnLdF5iIrhgIWnd6R2UcrQ4WLsw74M8zefOuEhbdNXqucDo5mYBzzzrxoKFLkNicRcwSFYIXD1/Fa35rWg82xgkyN5/gMS45OSS9uCbb3uwaLErSJi45nXtkE2qQSj9pBTmKDOyNmfpDpymmB6ZRsqvUkISrcQ1ifih/Qf2uo7SjpCvKz9WHta1yEH1bO4pN8b7x9FR0sEmgqhXDkBas1QMH7cyDhnrMjQzC+VoaRHwXa0fH8dyQQJ4AwYM/PSYcEygJq0Grfmtms+jWi2xoH20ZzQoZHqgfgDmKDNbqyxbLYpk6+NYDseOc1gb6QmyOyi/OJfXt2QpqQxtjPLorlxRyCN35HomufExDZufcQXw+Qkfdu7y4vDRYCG9nIQ99DAJbg51fZybQ6+9lwnfR3tGUXakTHXj2tws4NCnJCT68FGiyXrk0dmwPwcDUhgkSwOTQ5OoN9ejJa9FUTT4cWzwDXHOSgjXI4+S3YjTGcDho+QGlyP/w3zkf0gqUNWJ1eDcHHJ35kr66GLBeChcq7im2z9remQaX+/9WvN5J18+CXuSPfQba2D61jQSXk1A8jvJEkfmXnsvWzDFI8bTt6Yl5C4csll+0Y9zVh5tbULYBn0GDBi4/xD8AroqukKua3QdoJE6k0OTzLC0IKYAgl9Au62drSG5O3Mx0jmC8f5xpEamBuk2c3LJunC/jDU9HkgyEMUT5xTiDFU9Ng0UmWbl6K/nnneHjP0a7RlFZ3knOko6YDtow8TNCc3nA3NatU2bSawYzWN84klCQA1ta3gwSJYGBuoHUG+uV911JSaRqZA1r5PsqTMWIrB8KcKNY8c5SR/78FEu6It/cmgSWZuzkBqZCs7NSYhcu60dye8ko9JUiYH6Ad3XXH6sXJc+K5RYXk9Ejh7kfTCn8zJHmSW7KLHgnTq4d1V0wRQRbCpowICBfywUxxbDGm1FXUYdkt9JhilizrB06OoQI1hxK+NYrqx7yo2EVxM0s07vB2j3gkbUUCJEo3cAIjCXtwVDYcYVUBS5P/b4rG4LGnuyHW2FbRjvH4c12hpSgrJuvQe7o73My5GSrp27vBgbC2DPXi96+4jbveEGHxoGydJAa34r8XcaVbZSmHEFsH2HdELl3feJGPHd90nK+fYdxE18Y5RHcQfAuTkUxxYjNTIV6e+loyWvBeP94+iu6kZXRReqE6tVp0LUoNc/S6ul2G5rn9dnJvgFtBW2wXbQhoKYAlzJvoKB+gEWbm2NtkrIpJgU5u7MRaWpMshVHyCftXFDGzDwjwOe49GS1wJrtBVJbyQhbmUcJhwT4NwcMtaRKei8D/KQ90EeUiNTMdI5wnSd4WxMtdDQ6Fc0lJbD4wGbPrSd57FpszfIoHR4OBBElrRc6AcHBWzZFjwBGfGyOyw5BM/xuBR3icSatThC5toODweQkurDhXIeZyy8RAjf3CzgscfJkMALL7p/lKzFnzsMkqWAoatD6K7qRq+9F63W1pAtq6lpMk1CR3tt53nYzvOS8vCixS7NnUejpRGZGzJx5ewVJL+TjKr4KlijrUh4NQGjPaNwT7nRa+/VzPCi6KnqkegUwjnMUWZcOXslvA9MBNtBG6zRVla2T34nGTzHg3Nz7JrEGi/vjBepkalIjUxF1uasIFNCiuZmIez4IQMGDPwykP9hPlIjUwGQyTnT/9/e2Qc3dajp/U86ME1mkiFt6CTdpM3t3DS9vU2TqbMkDB5Ik9RNWCZJoUxImZQNKQ2sKQHWCyywpoAie6VrjKNrXaO1fRX7Gl8hyxhX8bXW9pWFP6IYxdgIre0rrz+1/tLasqSjo6Onf5w5Bx2dI1kGDNh+fzNnhtG3wPg85/14ngzeviEwGQAX5VB/rl6sbOm26xY905oMwS3+YmFEnKGa8SvnBb76WhBPr59POSSeKJiqrih/TpaF6JeV2H68l3adz+OD84oTtadrMfj9oGzDM56qK/zIi1DReuPNINx3OJy/EMGTT/FVtFTu9oQUElkKCFEQg85BSVSD6SqLJ58K4Iv9YTTa+JBn01VW4pIrMDwcwx0Ph6orfJ5eotuwEizDwrjPCFeNS0yltxXYwEU5lOwqgavGhUZNo+J8WCLp5hvGH0UfFC0qVDqRsdtjUGWoMNE/gYn+CeRvykfxR8Xi5413aI7fPhRaAslwuTiYrrI4fpLPJyQIYnXhafZAvVGNWd+sWBVPFArOK07JZvKDoOoKX5Wqt0ZRcpn/Pf6NLqK44SfYNGRuCSmKMK9XXslKdl4Q4nXij3VPJH98OgzcGMDt391G/bl6OAwOxW7FtxWsaGnx9jshfLwjhCJdBF8eDOPlV4L4eEcobRPWxWyGr2RIZCUhOBNET32PpH8t5N+9+lpQ5nvyzLPzeGtzEF8e5MvEb20O3pO3iLfDi0ZNI4o+KBIHPEe6R2DcZ8TAjQEY9xkx2juqaMiZSM3xmrQFVqoMwnQR5qm8HV4AfJUq8Ypy6OaQKLRKdpWgIa8BhVmFkqF4gVZHFN3dHL48GMb5CxEU/ypCpngEsUoRTtoV+yug36FP+ZhkeDu8cBgcC6ZpAPzvnxpLFHs/50c+flEQEbcULxtYXCyUh0G/vy0kCq34i2+WlZufPvOs8lzVX2vlW4r/bMM8fll8f5V8ISO2UdOYdOb1YmEE72+7uw3f6ohi3ROBtA1YfR4fgjNBjPaOoi63blGLWysVElmLYHIyhrJy3nTU6eSw4bl5ZB9i8P62kOJmyf3YCFRlV6Hf0S9uzeRvysfQzSG06FrgafYgf1O+xKBPib7WPlz6r5cWFFjGfUb0O/rv+bMKjHSPiK+Xqto2dntM3BRKZZLX3s7hf+0P47uGKHlfEQQBgDcu1m3XiaMTPo8vrfZgh7EDmkwN7Ho7NJmatIQWwM9b1V2P4uu8CLS/iIhLTeo8+e+kuUAMmVvu2kFs/zCEvZ+HFQOdlS7Cf1PF4o9elJ9LlN5LYHLyrgXEe1khvP1OCOcvRGQCbtA5iA5jR8rzhmAnUaSLiFvyL76UugUKALO+Wfg8Ptz4mxvorOzkZ4qtPYrztasNEln3yFwgJlP3M/4YnE5O9DW5HwO36aFpfP+b70VrB1XG3ciZzspOGHYbxCpXKn754S9TCqyyz8oWdHFPhtvmRuWBSpTvLRdtLrRbtVBlJM8hTJfeXn7oc26OXx8mx3aCIACIM1iaTA0K3i2AYbdB3C5MxvTQNNQb1eKmeKJ1TDq4XBzGx2Pi7/lkJqXuO8oD68LxT9YFcPIvGfzjP0rPD7//fRR//KZcjOUcZxBTOJUMD8fw1RFG0TFemAM+fvLeWnbDwzHUWKKoux5Nyw6nRdeCzspOjHSPoPVyK1w1LoTmaFMJIJGVNt9WsKJPSDqrs2+/c/8/YFyUg1VlRdOlJmgyNeIViH6HHp5mD7goh4J3C1CVXaX4/IG2AWi3aJMKrOrD1WlfzSXSYewQg5or9vOh0mO3x8SAa1WGCq4al+Q5/lE/KvYnj/ZxuTjknmVQY2GhzovgUlGE4hwIglAkPBdOux0lRPQEJgNgGTbphWCLruW+LxABvvp1/kJEzAGM97ZSGnno6+Pw4cfyQfcv9ocxNSU/3/zayOI//Ee5IFM6vlYv3e/QoZtDaCtrw0j3CH6o/gENeQ2itxnBQyIrDfr6OcnVQvzw9fg4b+Ow7gl+MPG9rHsLEE1GeC6MnvoecWbJ0+yBYbcBU94plO8tT9n3/u2R3yb1yDL/hTlpBcvn8cGqsqIutw5Nl5oUX1+TqRGH1Ys/Kkb+pnzxMwoRQeqNasl/uCnvVEqRdfwk79T+fw4z0BbwJWuCIIj7pXxvuTjHJYw1tP+6HfodelhVVrES332tO6l9TTpzsImMj/Ob580tUTidyucFlgV27pJXvt54M6hYRbpsYCVeXPG+W2XlLNx3OLjvcJIq14M0EGUZFmO9/AW1q9YFu94Oh8GBnvqeB7bVuZIgkZUGuWf56JznX5jH8y/Miy67LheHF19Sdvl9kEIr/j+3YbcBFfsrYDpqShn4mWy78Os//loxvxDgK2dKZqb5m/JhK7CJQ6WzvlmoMu5G4ggWDfEIUUGqDBWsKisGbgyg+nD1giajp84w+OTTcEr/GIIgiMWg266DOccMgDfnVGWo4B/1o+iDIpiOmlDwbgF6G3qh266Dt8MLLsrBP+pHeC4MywkLbv/uNtQb1Q9kkPv4ST6Ora+fg8vFKVo1JOuYKEX3CBUvJUHW6oji6fXzElPU+2HWNwvnb5ywFdjQdKlJjEhKx1potUIiK46x22OKVgJC/pQQkwPwg5Dx4dDbPwyJdg3PPDv/QNqFAoVZhegydaFF1wLDbkNKjxMA+P0vf49vtn0jE0sX37uYMgtQKKmX7ikV16QTB+QFZ3pNpmbB4dFB56BojKrdqoVdb1/QfmJ8PHbPcwQEQRBK6Lbr0JDXgPBcGNqtWlQeqMSsbxbarVrM+mZh19vhH/NDvVENJsigYn8FXDUuFH1QhOmhaUz0TyyYt5gOjbZo0rZe/Nah+47892RzS1SxgpV9KPXvyyIdn0yyUATPQrhtbrhqXOis7ERPfQ88TZ4Fl6+IVS6yWIYVLRoGnYP48dqPcBgcsJywSK5Y3n4nJFZW4sMzhR/yRJPMVgf/H+lB0WfvQ6OmURx8Xwjr11ZotmgkAumbbd8kNfoUEDb+hGH6oZtDMlNTQWgJFa/SPaWKwomubAiCeFyw6+0ozCpE6Z5SaDI1mB6aFvP8BLpMXajYX4GJ/gloMjXgohwKswox0DaA8r3lqD1di7HbY7Dr7QsuHJXuKUXlgUrZ7SzLV7JSiSylrfTJyZjiBvvOXWHZUlAoxLcfn17PJ49UXeG9r5T8HNPBbXPDecWJRk0jeup70GHsuCcPrBl/bFUuMK1qkeXz+GA6agITZNCQ14AOYwc8zR44DA6JyNrzWRhPPhXAW5uD2PDc3R/0dU8ExCHG8xf4ld5Q6K7pXDpwUQ5umxstuhbU5dahs7JzwWypdKg9VYuv3+DbhcUfF8P+q4WHOYWoiu5r3eJtTJCRVbXMOWb4R/2i35U5xywTWrrtuvv+DgRBEA+KnvoeOAwOzPpm4ba5UfBugeTC05xjRltZG/yjflQeqBQvMlmGhWG3AW6bG8GZoGimrCSiBOrP1ac0WK6xSDshwrHnM+WL00SPrTVr+flfJdFSY5FWy4S5rHS33Sf6J1CXWweXxQWryooffssPtLfoWjB2eyyt14hneDiG7EP8GOiDYysAACAASURBVMhqDJdelSKLCTLi5ltgMoD6c/X4/jffo8vUJREYAk4nJ/sP8fwL8+IKb3s7J95eVs6ixhJNK/xzpHskac6gVWVNy9ldGHRUoi63DkUfFKG/NT0PLEFkxbu0A7wQNOeYJZ+vy9QFt80tRlmYc8ySqxshAoMgCOJxJDAZEBdz2sraoN6oRp+9D3a9HZYTFrToWhCYDCAwGRDbiG6bW7yAVGWoMOubhavGhfpz9SjZVSJeIBdmFS7oPO++w8nCn+uuy0WI0BlJHHJPtuUuWAjFH69nSIf2QyEkbR96mj3ovtaN6sPVaP6mGZYTFjgMjqTVu3QsHs5fYFBRuQrLWFilIis8F4bD4BBT3t2NblhV1pQlYK83Bo32rhFd/A9WfPDn9g9DePGl+aSZVAKCQCnMKkRdbh2M+4wyoVV5oDJlWXZ8PIbtH4bw1REmaSk4OJv+RoxVZRXfO9FDhotykoqWYCkR7+BevrccffY+tOhaUH24Ou33JQiCeNSM3R5Df2s/LCcssKqsKN9bjrayNrhqXOJWtHBfYDIAVYYK4bmwmHNr3GfEoHMQE/0TKPqgKK33HB+/a166Zm0AuWflv+8/3iEdjF/3RCDppiIAWRrJuifuijfrd1FJNyZzSwjFelYSgM1FOVQeqESjphH/8Hf/gKZLTZj1zSpe9Le3c3jm2XnknmVSWht1fB9FwcVI2pE8K4lVJ7JMR02Y6J/A0M0h2H5hg7fDi/pz9Ri4MZC0cjTlncKgczDlkJ9GG8HrGUFkbgklNakTEIzxtFu1ktml7mvdYmUoXmgpfS6vN4a33wkh+xCDifscaBTos/dJhuR7G3ol94/dHsOv//TX4mPq/y+/XTjrm5VsJZqOmihOgSCIZUdvQy9K95QC4ON7eq29KN9bjtI9pRi7PYaCdwvgafagt4G/PTwXhjnHDKvKivxN+fCP+tFZ2YmGvIa033MuEBMtHNY9EZAIEaW8w8uGhStCddejeC8rJGnRFenubia+/EoQn3waFitpr74WlOQxhufCGHQOAkgdVXQs527V7MmnAvjqiLLY+q4hiqvmKMw11C5c8QQmAyjdUwqHwQGrygrLCUvKgXLhMc4rTtj1dsV24mIRfKTK95bL7otvwcW35uJhWX7j8WJhBLd6OFw2sOJs2P1ukAjGokJgdKJY8nZ4JdYO9+IdQxAE8Tgy5Z1C7ela9Db0SixywnNheDu8sKqs4rnAuM8Iq8qKhrwGDNwYEKtXlQcqZReoC8GyfDbuV0ekgqbwktSyYff/kA+6p4PXG5N4Pb78SlAcsBfmvdY9EVi0N+GMXz6QryS2brRx+K0pCpV69W2OrzqR5TA48Pc//D3MOWbY9XaM3xlP+lguysF01IRB5yAGbgygLrfungb/EhHmsAreLVC833LCImnLJbNsKCtnUXgpgq+OMKi7HkXtNVa26bhY4gfaVRkq6HfoZUIrvm2YzLiPIAhiOTHj5yNz0oFlWAzcGECfvQ/le8thOWGBOceMKe8U1BvV97y8lCig4k1K1z0RkFSbFoM6T+6v9fwL8+J7xrcQF5u5+9ZmZef597Lu9iAnJ2M4dZpBcwu1C1ccwpWJw+BAZ2UnBp2DsJywoLWkNS1LhLrcOrToWtB9rfuBudkK+X5CFI0AF+XEKpcqQ4XCrMIFRV17O29m5/XGsPfzMFp+H00r9icV8dE4qgwVSnaVSISWp9mTdHaLIAhiOeJ0cvh4R0hWTUoXu96O3xz8DTSZGkWj6FCIH2IPLcJC8e137s5jJds8TIdiPavoKC/wRlxm4obnFl7aEkjm+5W5JSQbiM//6wiqqlff8PuKF1m2AhssJyxiq69R04gOYwe8Hd60nn/r+i3Y9XbUn6t/IIniXJRD/qZ8SX4gwPe9TUdNkgpSurmCwyO80PqhK4pTZxjofhlRzMcC+LJ3OgZygiuycOi268TnTQ9Ni7c/iPYpQRDEo6asnMXOXWEMj8Tuy2qAZVjZGIXLxeH5F3jfqiJdJOlGeCLxbvCmq/cuUEIhacXpyacCYioJy0KWsZgO1+ujePU1eRXrgz8JoatL/v2+rWBX5YbhihdZAOCqcaH2dC3qz9Xjh+ofFjWU7fP4EJwJwtvhRVtZ26Led9Y3qyho4ueehKDSeCsH4z7jos08WZaPXDiWwyD7EIPmFuVfElPeqbRbfJ2VnZLPqd6oRu3pWrFduJDjO0EQxHJAmHNtdUSRfYhBkS6CYj2LLw+Gce06e89GngJfHuTbfqEQUHWFlVkqJCO+zZdqozAZw8MxsaLEsrxrfNUV6fepuy6vRi3E+HhMMVIuWRwQAHR0cvi2gk3L8mElsSpEFsCXcsv3lqddwYrHecWJiv0VC+buJVJ9uFpxpkmIr1E6LCcsKf2xBp2DSQXYXCAGc000aRUL4F2NKw9UoulSU1rfobehV3SCTzweRGWPIAjiUeN0cvhiPz9Ufv5CBOcv8HY9TieH/V+GcSyHH0rvH+DQaOMvYG/18KIhHbIP8Vt4LAu8/EowLR9FgB8Y/9f/hhczR46l18YcHo7hqyMMXn5F2gL85NOwzJB0LhDDT34qFUvxs1RKdHdz+BOFvMVNmUHYbKtve3AhVo3I8nZ44ba57+m5AzcG4O3wLhhLE09nxd0qkOmoCZN/mBTv83l8sg1CwYA0FbO+Wag3qu9r2LzyQCUm+idgOmrC9NB0Ws8R0ulNR01iXISw3ksQBLGSGB6Oobubw/kLvK/T3s95kXUsh4HjBof3skK4bGDxayO/aOS+wyXd+CvWs2huieLbClasRs0F0h+wB4Dcs3dtEo6fZESh5L7DQaONSKpSrY6oYvyOcDy9fh7qvIj4efd+LneST2VBxLLSObH4Ifp0W6DTQ9OrqgOyakTWQniaPbCcsCjeN3BjAHa9HV2mrrTmmRI39JT8rhJnnlLlAAowQUZ83GLprOxEb0MvBp2DqMquglVlhXGfkbYDCYIgUuBycSgrZ1Gki+DPshl8eTCM4ycZ9PTwIufUGQZ/U8riqyPSMY2ychZPr5/Hy6/wHlRr1gbEVl2xnl3UgtLxk4xiOPSatXdtF+quKwdIC228+NSSnbvCis7wL78STCoYo1HgyDH5c/79fwjiqjn9WauR7hHU5datmnxbElkAgjNBFLxbkHRbrrehFw15Dag9XbtgMGiUieLa6WuK7bVGbSM4lhdRTJARY2zij/pz9SlfvzCrEKoM1YLfKf5qwXTUBOcVJ6oPV4suvlXZVQ8sWZ4gCGI1MBeIwX2HQ9UVFidPMTAY+Bi1i5ciOH6SwRf77wqHYj0L01VeTDmdvMhqdUTR18//+ZNPw4ua9Rofj+FYDt8G/MlP5/F6RhDHTzJidUypgvXW5rsmozP+mGIGYrxFRKqB/3gz0/gB+sUuCdgKeBPwzsrOewqaXm6sepHFMiyun70uipxf/OdfoLtOujE3dnsMd2x30FnZidrTtYrruQI/VP+QdN5KlaHCjb+5IT520Dmo2DZs1DQmfX1hQD6ZCain2YOJ/gnY9XbY9XZMDkyis7IT+h16hOfCYsvPbXOjZFdJUg8ugiAIYmEabVGU/5o3hM4+dFc0zPhjeH8bn8rx4kvzePsdPtD5rc1BHMth4HJxElF2P8S3FIVj+4chRbuIeO+t+EOdl9xj8TdVLP7liwn5vX80n5b7vECfvQ/15+oxfHNY9Klc7JzzcmTVi6xETyhVhgrarVpJzzg8F4ZVZcXY7TFFgRV/m6fZA02mBpYTFsU8QvVGtWQ2TMnhPZnQEuJ4NJmapJ5dtgKbKKiEYX8myMBhcKB8bzk8zR5RoKU7k0UQBEEsHpblRZj1u6i4wfjxDl757P08jFNn+BbjvZqMCny2Vyqc/tMbQfygYKNgqY3KQqnXrA3gTz8PY25OuarmvsMpVskWyucF+I5No6YRs/8wi8oDlRjpHkFVdhVumm7CnGNGn73vvr73cmBVi6xh1zBK/nuJYsXJdMyEfxz/xwVfY+DGADSZGkz0T4i3xZdAext6ZSJKk6mRJLQrPUaVoULF/grROZiLcqITfO3p2pSfqbehV5wB6zJ1wbjPCCbIoPJAZVozZQRBEMSDRag23erhcLEwghdfmkfn91E8+VQAx3KYtDcVlXgvSzqMrmSoOjys3FL82c+DSePYum5y+C/vywfdL6hSJ4vEb9T7PD5UZVchMMVH2vU29CI4E8SUd2pVxLKtapFVfbg6ZWtvoW0/LspBv0MvmnUm899SqlYVZhVKqmXeDq9sWF6ofBl2G8T5Le1WbUqhFJgMYODGAJxXnDDnmMFFOTRqGqHfocf8VPpOvgRBEMT9Mz4ew3tZIWx4bl4UWq9nBPFrIz8sX2OJ4pNPw1DnRe7ZQ0qjlc5LJQq2uUBM0Tj0+Rfmk86FDQ7G8Mmn8tbin/8Fg+gCY1hCK7D7WrcYS2c5YcFN881VtVkIrHKR5e3woiq7Cr0Nveip71EUOamCPhP9roz7jEm3A5XakiW7SiRVL/+oX2ZUGn/kb8pPOUMVmAyg8kClWOmy6+0wHTUt2oCVIAiCeHBUXWHxyaf8/NWMPyYGNrc6onh/WwgvvjSPuQA/2L79w5Bkwy/3bHJzaYHx8ZhkezBxvkpJLKUadJ+bi+FgtnzO63/97zCmptITgrYCG6wqKxwGB3obetGoaVyVnZRVLbIS6bH24NJ/vSQRNr/a8Sv8of0Psscm87qqy61L+votuhbZ46sPV0uEGRfl4Gn2oHxvufj66o1qcRswGRP9E/j+N9+jw9iB8r3lmPJOwdvpFVuFBEEQxKMjXjhNTsbwxptBfFvB2zy0OvjMWSF6Z/uHIcz4Y5icjOHlV/hB+YWIt3D4yU950RYK3XWbTzxStSePn5QLLKU8QiWYIAPnFSd+tPwIc44ZnZWd6KzsXDWWDYmQyErAVeOSCSHDboNk0JxlWLFNqHSkit8R5qoSbRuUKmAsw8I/6l9QJA3dHIJ2qxajPaOY8k6hdE8pBp2DYruQIAiCeLyY8fPO7BcL+TahsHV46gyD51+Yx/BIDJlbQosKhq6xRMUcwhdfmk9qTJp7Nvk5JS8/grX/VPr4LW+H8P336Z1LprxTaLrUhN6GXvxQ/QMq9lckPYclW+BaSawakRWcCcI/6od/1L/gsF3TpaYF/atMR01Qb1Sj8kClYpvR0+xRfG2WYRW3Dkv3lMLn8cE/6l+U4ueiHAqzCtGia4Gn2YNB5yDqcutQlV1FFSyCIIjHGK83hpN/yXtfCWIqFAImJmPY/mEIb7wpH0q/WBhJaWQ64+fbjolxOcLxXlYoqeHoN7oI1v9z6fN++koQltrk7cpB5yCcV5xgGRZWlRUNeQ2wfm1Fh7EjafQay7DoMHZAu1V7z0ksy4UVL7JGukdEQZQ4D9WoaUzagjPnmGVCKN64MzwXFuecwnNh1J6ulW0QJvPTCkwGUPRBUdJKWPFHxWkJJLfNjT57H9w2N1w1Ltj1dphzzPA0e0hgEQRBLBPUeRGYrt5VPtmHGDy9fh5VV1hkbgmJflRzAb59KNhApIPvH2IS53d7q7JgKi1j8Uf/SiqwnnwqAN0vU28SCi3BsdtjMOeYMeubhVVlxfTQdNJKVXAmKBmHWcjkezmzokVWd103Lr57MeUG4TfbvkFbWRvCAWn1aGZ4BldzrkoeW/BOAX6s/VHxvbgoJxqFxm8QChYMiYx0jyjOdAlHorrnohyaLjWhdE8puq91w+fxoUXXgurD1bDr7ZjyTqFkVwnqcuuoRUgQBLHMYFk+wkejjeDp9bx5aZGOz08U5qc++TSc9myUgNd7V2QlMz+t/i2Lf/vv5NuHf3k6jVmw3Doxy3a0dxRWlXXBuDYmyEC7VSue74o+KFqxdg4rVmT5R/2Sf0ShQtR9rRs99T2ySJuGvAbZawQmAyj+qFhWoUpW/Zr1zYrxPMIhGIMqET+fZc4xQ7ddB+M+I1w1LskVABflUHmgEpUHKjFwYwCle0rRkNeADmMHGjWNqDxQCavKivr/qzzbRRAEQTz+NLdEseE53km91RGViKLzFyJ4PSO4aJuHuUBMnNNSEll9/Zx4f/zx/rbkbcV4hPOkp9kDh8GBsdtjKR8fnAnCdNSkuAS2ElmxIqtR0yj5B0wcvlNqBwpqPJ4p75SYFxivupNZIng7vLIKVbINP8HWoeiDopTfhQkysOvtKPqgCG6bG0yQgX6HHrfqb6F0TykcBgfF4xAEQawA+vo5tLdzePudEDRavlV32cDixZfmMT7OZycuJlwa4Oe4BPG07U9CeGtzEDWWKOquKzvA/+znixNz/lE/GjWNaNQ0phxm76nvkRUidNt1YkGk+1p30ucuV1akyEosRaoyVJIIGSXPKlVGcif127+7jW/+5BvJY03HTJgaVPb86KzslL12+d5yWeuww9gBVYYKlhOWtL7XSPcItFu1GLo5hIEbAzDsNsDn8SUdsicIgiCWJ9mHGOSejaDqCotnnp2Hy8XhqyP8kPypM3wwdLqwLPDVEQb/7t8HZZuDicfT6+fhvvNgOyLTQ9OoPFApOy+ac8wIz4XFc7J2qzbpiM1yZUWKLP+oXzYbFU9dbp2iyDLsNiR9TecVJ/I350sef/3sdcxPK7uoKwkt7VYtuq91Y3poGp5mD7RbtVBvVCtW0JLhtrmh3aqFXW+Hbrsu7ecRBEEQywvBIf6ygUWRLiL6aNVYoorROelQ9E0EL78ir16tWRvAs/9iHqVlD85WgWVYtOhakL9Jeu7M35Qvm9uqyq6CKkOFquyqB/b+jwMrUmSNdI/IypHxKJmCqjJSG4kCcod3VYYKtgJb0jmo1pJWqN5IPnSvylDB/iv7or+f8PldNa5FP5cgCIJYPlw2sPjhBw4bnptHezsH9x0OP/t5EN818DNb2YcYhNJfNgTAD9i/+JJ8Duv8BeVNwrlALGm+YTJ6G3pls8+qDH6zX2nzPt7aKJn1w3Jk2YqsuUAM2YeUQzXHbo/J/mHjh8/Dc2HZnJUmU7PgwB6gbCaayny0y9QlU/GqDH5tNZVAi6esXPodBQddgiAIYnWQuYUfRJ/x82KnWM+iWM+i6gorWjwshvFx3gA1XmT19cvPR6EQ7wC/c5d8aD44E0SfvU9ym8/jSxoP15DXoDizNXBjQNZVWilLXMtWZNVYomi0RXHZwKK5JYrh4bsqOzgTlP3jJs4tBSYDqD1dC/VGNQqzCmU/KMlgGVZm1bDQwJ7P40NDXgNK95TCuM+Y0p9LoK+fw9828SXhYj276KsIgiAIYuUg2Du0OqI4lsNAo43gqyMM9n4eRnv7woJkyjslyw4c+EMM//vA3dideMuGGX8MFwsjeH9bCI22qOKmoX6HHuqNanSZujB2ewx1uXWK1kTCsHuHsQNclIPb5pYERQ/cGBCfl2x4Xsj2XW7ia9mJrFAIcN/h0NXF4Y03g3h/WwjHchiZAk+sHlXsr3hgn2HYNYyyz8okr3/xvYu4ab75QF5/xh9DezuHL/aH0eqI4suD4QUDQgmCIIiVT40lilNn+NDoV19b2FuKi3Los/fBWe2ErcCm6Ed1LOduVmH8uSb7EIPJyRhYFoobjb0NvSnHYYo+KEJvQy/Cc2EUfVCE/E35ohF34uxVZ2WnbEuei3KY8k6hrawN9efq0aJrWXbGpctOZAF8j/rV14K4bGBhb43ier1c9SoNt99uuP3APsOgc1Cm2PM35WPo5tCiXqfRFpWsyh4/ySD3LAN1XgTHTzJotEXR6oii6srKz3giCIIgUsOyvPj5eEcIez9PHcHm7fDih+of0HSpCRP9E2jRtSSd5S3WszIfrRl/DGf+KoLsQ/w5Kb5jJJCYdiKM39j1drEiFZgMSPJ+K/ZXpDWeAwDVh6thK7DBVePC9bPX8Xctf5fW8x4XlqXImvHH0OqI4vwFvpRZrJcLECWbBnOO+YF+DqUNQk2mBkM3h8AyLOx6OxwGR9LvYLrKolgfgTovgkZbFMdPMqir4ytXX+wP49sKvtd+2cDC5VpeJVKCIAhiaQiFeCf3eKaHptFW1obgTBAj3SNw1bjgqnHhO/V3+NuLfwu3zS2xMkoXoU35Z9kMVF9HZKMr4bmwZMC9KrtK5iMpFD0Muw2L9nQMz4XRVtaGnv/XA8sJC0a6RyStxsedZSmyvtgfxhtv8vlN5y9EcKtHLkCUvLKUZrPuFyUVL9g1CKIr8Qfb6eS3Qy4W8lcIXx4M45tf8pWr8fEY9nzGtwkX6+xLEARBrE5cNS70NvTC5/Hh5tWbqMutw03zTbToWu5JXMUzPs6HTn9bweJWD4fzFyISkTd0c0js7CiN5vhH/fdlNOof9aP2dC3Gesag36FHW1lb2pWwR82yFFl7Pw/jqyP8P/ipM8m9QpQsF+7X7IyLcpLBOybISFZPE/vRyX4Q1Hm8wLpYyGdT5RxnxO8kbI8QBEEQRDpMD02j6VITukxdaCtrw+/++ncPzEF9LhBDkS6CbytY7PksjLrr8hnheGukdBfJAP4cmsolXuBW/S005DUgOBNEi64FLbqWBRfIHgeWnchyOnkV3dfP4a3NwaS+HgBfZlSqZhn3GRe9ocBFOXRf60bxR8UyE7VZ36zsPcr3lieN3gH4duHLrwTFjY2du8Ky8i9BEARBpEvTpSY05DWgUdOY9Pxzq4c/d2q0kUVd0DudHHbuCuP4SWXrJC7KoXxvudjBadG1wHTUpGguyjIsOis7xTZjwbsFKa2QAF6Meb/3ov5cPTorOxGcCaYlzh41y05kHcu5GyeQTkstmfFo06WmRb3v0M0h8bmFWYWSLMLAZEA2+5XOP/6XB8PYuSucVggnQRAEQSxEqot7gK9KvfpaEEW6CD7esTgX00ZbFKaryU9Y3k4v9P9NLzvftpXfFVBT3ilxw1A4ij8qhumoCY2axpTvP3Z7DNND02jUNKJF17Koz/6oWDYiS1gjbW/n8HpGENmHGJy/EFlQZLEMq+g6q8pQwW1zL+ozxP9g2PW8UzsX5SSJ4gv9kMRj/S5KrUGCIAjioVF1hcXOXWHs+SycNJrnsoG95412V41LNjYjDLsHZ4KS87F2qxauGpfYWTIdNS04N+22uTHlnYLD4FhUW/JRsWxE1vYP+SH37EMMWh28+ejwSHoCJdFNNt51fTH2/fFD7vodegC8yDLnmKHKUJELO0EQBPFYs3MXH8VTdYXFdw284bUwb1V3ne8Onb8QSVmxWgjhnGjOMUt8ueK3/s05ZknVjYtyKNlVAv0OPYz7jNBkaqDbrkNPfY/s9b0dXtgKbLCcsDz2c1nLQmR9sZ8347zVw6HGEsXez8P4yU/nYf0ufYPOZFuAixFHiYP0QsuQZVj0NvTe03cjCIIgiIdB3fUoNjw3L46ofLE/jNyzDI7lMDh+kvfeyj7EIHMLX9S411GW8FxYFEfhuTDMOWbY9XbxPJw4f8UEGbEjVPRBEbqvdYuPNe4zyl7f5/HBP+rHrG/2sXeAXxYi69QZBl/sD+PlV4L4Yn8YjbYovlYv7geACTIw7DYkFVr15+ol+YZK2ApskucslxVSgiAIgmhu4StXjTa+QLH38zBm/DHM+GPYuSuMyckYPB5+wP3Lg7yV0KkzDE6dYTDjj8F9Z/GCJtGzsvpwteR+b4cXxR8VK47c+Dy+Bc/LjzvLQmQBfJTAsRwG7e0cjp9kUm4VJsM/6pcFQ8cfBe8WKJYmAb6UGe9YSyKLIAiCWM6473Ao0kVQWxvF2+/wAdSXDazo/n7Hw0GdF0HmlhBcLn4r8VgOg7kAb6YdUpibn+ifQFV2FXTbdSjZVQLjPiOaLjXB2+GFYbcBmkwNXDUu9NT3oPpwteScqt+hV4z9Wc4sG5HFsrzqfuPNoDiXdS8M3RyCJlOTVGgJ9gsOg0Ps9QYmA7IfhvxN+Y99mZIgCIIg0mHGHxMje0xXWbyXFcJfnOD//NbmIJpboijSRfDJp3waSdUVFhcLpcUOb4dX8fyqydTAdNSEPnsfuq91KxY7SveUijNaTJBZcEtyubAsRBbLAkW6CDTaCFwuTjGrMJ4ZPz+4d+oMo+g95fP4ZCukiz2U+sQEQRAEsRIYH4+hvYPDZQMr+mNdNvCCy3SVNyVN3O4XfLIE0eS84sSgcxB99j5xxqoutw5clMPQzSG0lbXBrreL24d99j6U7CoRX6NifwWmvFOL+tz30tJcSpaFyGpuieJiIb/9sHNXGOq85K1C9x0OL78SxPGTDN7LCmHN2oBi7t9ozyjMf2G+J4FVmFWI2797cGHTBEEQBPG4MjkZw1ub+Si4H7s57PksLM5wxSOILHOOWbHTIxQ3Ej2uuCgHywmLrFtkOWGRVLiS4b7DoVjPIvsQg527wo+VNdJjLbKExO/jJxm8+loQO3eFodEqZxUKfLwjJEbtPPPsPNasDST1+2AZFvXn6sXMpXQPsmogCIIgVgu3evhZaGEGa3w8JpqCxzNwYwDqjWpZCDQX5dBW1iYZyYkncfu//ly9KKw8zR5UHqhM+fkmJ2N4f1sIn3waRrGefaxyfx9bkcWywOsZQUkVqrkliswtoZR/gT/7eRA1Fn5ey+Xi8G0Fu+AWYmAyAIfBsWALUb1RDYfB8UC+H0EQBEGsNAadgzDsNqCtrA3d17rRdKlJsj2oydTA5/GJj2eCjFjoKNlVgqGbQ5LXE1JbTEdNUG9UQ71RDdNRkyxVxXSVha44giLd4pfilpLHVmS5XByO5TDY81kYmVt4744aSxSnTicPhAZ4o7UNz81Do42grJyFOo8f1Hv5lSDe2hxMOTDPRTm4bW5YVVaU7y2HbrsOuu06VOyvgF1vf+xNzwiCIAhiKVjMohfLsHDb3DDnmKHfoYd2qxa67TpYVVZMD00DADqMHTAdNaGzshOqDBWqsqskcXUAb/8gCDCHwYG2sjYUZhVCvVEtm9XyemP48mAYFwsjiiNCj4rHVmQl0s1YGQAADB1JREFU0uqI4r2skMy6YXw8hlZHVKxW3erhsOE5vk2odDy9fp6CmAmCIAhiEYx0j8B01IQWXQuGbg7BP+q/r9dL7BTF+2HN+mYlM1qFWYWiyAvOBBWH4VkWOJPLoPq3LEouL9zBelgsG5EF8EIrfnPgsoHFk0/x4unV14Jij3hyMoYiXQS5ZxlotBHUWKL4toLFlwfDWLM2gNyzqathBEEQBEFIqT9XD9NREyb6J5J6SirBBBk0ahpR8G4B8jflw7jPCP0OPcJzYdgKbFBvVKP+XD26r3Wj/lw98jflS8Z0FsozFGi0RXHuQgTlv35MFBaWmciKp9URxauv8VuEz78wL1apEtuBjbYomlvu3vb8C/NJQzEJgiAIglDGuM+I0j2l6L7WjYEbA3Db3AjOBEUD0Ya8BtmsFMuwEluGRG8sh8GBsdtjMOeYZUtohVmFaQssgfMXIvjyYJgqWakYH4+huSWasq/6XlYIrQ4+z3AuEEPmlpBMaPX1c2KbcHKSf811TwQUtyIIgiAIgkhOVXYVzDlmjHSPwK63o8vUhaZLTXAYHLDr7bCqrLLndJm6JKkqTZea0Gfvw6BzEB3GDjEIenpoGsGZIFw1LvG1EwVbIhP9E7JZse8a+Cigx2UA/rETWaard1uAa9YGsOG5eRTr5X/RP/t5EE+vn8e6J3gBZf0uKnmO+w6HyckYnnwqgBdfmkfuWQYbnpsXNw8JgiAIglgcg85BALy7e29DLzorO9F0qQldpi50GDtkjxdEVmFWoeIslbA9qN+hlw2+p8LT7IF6oxrGfUbM+mbF273eGOYCMbS3Px7FlMdKZM0FYmLr77KBRavjrnD6tkIqtKqu8GLs6fW8oHr+hXkcP8ng5VeCWLM2gOdfmEd7O4f2Dg7/80/DSd3fCYIgCIK4Nyb6JxCYCsCut6PP3ie7X2gXWk5YZPeN3R6TROwsxt197PaYpELm7fDe1/dYKh4rkXWxMII1awN4fxvveJZ7lhFF1sc7pEmUrY4ovN4YJidj+GI/b9EAQBRcQuvwjTf5QEuCIAiCIB4+TJCB6agJtadr4bziRFtZG6qyq+7L5LvP3ic+V7tVC/VGddLXYFng2wr2kUTuPFKRlZjgLYiqt9/h73A6Oax7ghdZGu3d/upXRxiseyIA01W+uvV6RhBPPhXA+DhfqXK5+OdlH2Jw/CQjs/4nCIIgCOLh4vP40KhpFH0oiz8qRu3pWplD/EJMeafECphhtwHBmaDoGl9/rl4yp5V9iBGPRzGn9UhF1s5dYYmyNF1lxQqUkD3kdHKimAJ4gbVmbQDrngjA+h0/X/XJp7w1g2A2av0uig3PzT822wUEQRAEQdw/gckA9Dv0onu8YG7qH/WLlS1bgU18/ORkDDP+GH71q0cTt/NIRZb1uyje3xYSK1Az/piYN5joZcWywJ7PwmL78OVXguJfmPsOJxmWX7M2IDMtJQiCIAhi+cIEGRj3GUUxFW/v0FPfIw7QxxubAnyr8NQZRtY9exg8dJElTPy3t3PI/2s+Z2jv52FxKF2oVD29fl4SBO1ycXh6/TyeXj+Pn/x0XqxcCc9zOjm8/U4Ib20O4rKBSlgEQRAEsVJIFFgtuhbxdoCP/ekwdoiVrXjaOzjknmWgzos8dKH1UEVWjSWKy38TwcXCCI7lMKi7HoXNJnVx93pj4hxWfLUKgOidNReI4fUMfovwyacC+PIgn2/YaCN7BoIgCIJYSSQKLPVGNaoPV8OqsqIwqxCByUDK509OxuC+w+GvzjI4fyHyUEeJHqrIutXD4asjDCoqWfyymI+9ia9WCajzImLbL3NLSLGPWmOJStqDShuIBEEQBEEsPwQj0kSB1ahpxET/hBi9k+5W4qkzDL7YH37oi3APRWQJM1eXDSyaW6I4fyGCo3/OoK8/+Trl9g9Donh6PSMo87jyemNYszaAn/yUNxr9tuLxCYQkCIIgCOLeCEwGUJhVCKvKitI9paLAEry23Da3TGD5R/1wGByyeSwBmy2Kq+aozHNzqVlykeV08tWrVkcURboIPvk0jPMXGAwPp1aTM/6YOHsltAXPX4jAfYdDKMSr0jVrA9j+IVWvCIIgCGKlwEU50QleOMw5ZtGagYtyMuPT4EwQ2q1aaLdqYdfbZXE7k5MxHMthoP3Fw53LWnKRNT7Om4UCQGUli/MXIqI9QyKJCtTrjeGNN4OytmD8oc6jLUKCIAiCWGn02fugydSIVSxBOCllGg7cGBADpkv3lMq8t+quR7HnszC+OqI8prRUPJR24WUDi08+DWPPZ8plPIDPQarLrUOXqUtyeygEHD/JiC7u8cfb7yjPaxEEQRAEsfyZ8k6hZFcJVBkqVB6oRENeA7RbtXDb3OJjhm4OiWLMqrKirawNqgwVeup7xMewLNDVxeEXBRGJ9+ZS89AG32f8MZkgmvJOiYrUuM8IV40raf4Qy/K+WsV6FrlnGTS30CYhQRAEQax0mCADc45Z0j50GBwApAKr9nQtAGB6aBqqDBUa8hokrzM5GUNZOftQc4wfmRnp0M0hFLxbIA6uNWoaUZdbp1gGJAiCIAhiddNW1gb1RrU4AO8f9YsCy7jPKLYTnVec4ibiQiz1wtwjE1mzvlnYCmwo+qAIXJSDt8ML9UY1qrKrHtVHIgiCIAjiMWbo5hB+vPYjukxd4uahfodeNCX1j/qh3aqVtQuT8V5WCE7n0s1oPdJYHZZhUfRBEVw1LrSVtUG3XSeW+wiCIAiCIBJx29xiBSt/Uz5mfbMA+LaiML9VlV0l2zCUvc4dDhuem8fb7yzduuFDEVlumxuuGpfifd3XulGYVQiWYeHt8EKVocLY7bGH8bEIgiAIgliGTPRPQLddB8NuAwDe1qH6cDVUGSqU7CoRK1vJqLsexYbn5vHMs/xRY1maOe8lFVnhuTAq9ldAlaGCf9Qv3u62uVGXW4ehm0MAgNI9pWgrawMAVGVXwbjPuJQfiyAIgiCIZU5gMiBaOwhzWIVZhWJlS4lQCMg+xPtsfnWEwVwghsnJGFw/cqi68uAHtJZEZPk8PlRlV8Gut4uGYt3XugHwXhaWExY4DA5ot2ox65vFoHMQ2q1aBCYDmOifgCpDherD1QjOBJfi4xEEQRAEsYIQCjp99j5JlmEoxDsTAEB7O4ef/TyIF1+al2Qds+xdg/Oy8gcrtJZEZAmrltWHqwEAtadrUfxRMViGxdDNIeRvysdI9wjyN+XDqrIC4P+CTEdN+EPbH1CVXYWJ/oml+GgEQRAEQaww+ux9UG9Uo3xvOXobesXbb/VwePIpPp5vzdoAdu4KSwzRvd4Y3tocxJNPBXD8JJPULP1eWbJ24cCNAagyVHDb3OgwdkCVoRJbguG5MKqyq0SHVp/HB6vKCsNug9hCJAiCIAiCSJfgTFBSxRLQaCOKCTFFugieXj+P97JCYpbyqTMMcs+mnudaDEs6k2XcZxRt7vM35YstwVnfLAqzCkWDscoDlej5fwuvWhIEQRAEQSwGlgXe2hzEZQPfCnQ6Oby1OYhnnp2XtAerrrDY8Nw8Njw3D/edB2PrsKQiy9PsEV1YZ32zyN+UL5qIVWVXofijYniaPUv5EQiCIAiCWOUMD8dw9M8Z7PksjHVPBJC5JYThYb41OOOPYecu/vYvD4YfaMtwyS0cSveUomRXCQDAqrKK4Y2JGYUEQRAEQRBLhdcbw9Pr53H8JCM6vddYonjxpXm8tTm4JMHRSy6yBp2DUGWoYCuwocPYAe1WLdrK2hY0CSMIgiAIgniQXDawqLHw+YXvbwth3RMBnL8QWbJ4nSUXWYIlQ/6mfHiaPQjPhZf6LQmCIAiCIBR5f1sIa9YG8LOfB+FyLW3BZ8lFVve1blhOWFKagxEEQRAEQTwMvN4Ynnl2HnOBB2vXoMQjzS4kCIIgCIJ42CxlKHQ8JLIIgiAIgiCWABJZBEEQBEEQSwCJLIIgCIIgiCWARBZBEARBEMQSQCKLIAiCIAhiCSCRRRAEQRAEsQSQyCIIgiAIglgCSGQRBEEQBEEsASSyCIIgCIIglgASWQRBEARBEEsAiSyCIAiCIIglgEQWQRAEQRDEEkAiiyAIgiAIYgkgkUUQBEEQBLEEkMgiCIIgCIJYAkhkEQRBEARBLAH/H19L1QHp7kHtAAAAAElFTkSuQmCC"/>
          <p:cNvPicPr preferRelativeResize="0"/>
          <p:nvPr/>
        </p:nvPicPr>
        <p:blipFill>
          <a:blip r:embed="rId3">
            <a:alphaModFix/>
          </a:blip>
          <a:stretch>
            <a:fillRect/>
          </a:stretch>
        </p:blipFill>
        <p:spPr>
          <a:xfrm>
            <a:off x="5511900" y="891750"/>
            <a:ext cx="2091724" cy="2091724"/>
          </a:xfrm>
          <a:prstGeom prst="rect">
            <a:avLst/>
          </a:prstGeom>
          <a:noFill/>
          <a:ln>
            <a:noFill/>
          </a:ln>
        </p:spPr>
      </p:pic>
      <p:pic>
        <p:nvPicPr>
          <p:cNvPr id="125" name="Shape 125" descr="data:image/png;base64,iVBORw0KGgoAAAANSUhEUgAAAlkAAAJZCAYAAACa+CBHAAAgAElEQVR4nOy9fXBT573ve/7LTPbMzkw77Uw7095pZ9qZZjJ79nSaGSUktD6BDdneSTZNckhpyOHmeAPXJ+SSQsj1CW3INptkYTtyjHEUC0exFWFHNsJvQhXCiq0IY2QUowi/xjYyxjaK31RbSFpekr/3j9Xn8VqS/AJBaUh/n5k14PWupaX1fNfv9b+BIAiCIAiCuOP8t7/1CRAEQRAEQXwbIZFFEARBEASRAUhkEQRBEARBZAASWQRBEARBEBmARBZBEARBEEQGIJFFEARBEASRAUhkEQRBEARBZAASWQRBEARBEBmARBZBEARBEEQGIJFFEARBEASRAUhkEQRBEARBZAASWQRBEARBEBmARBZBEARBEEQGIJFFEARBEASRAUhkEQRBEARBZAASWQRBEARBEBmARBZBEARBEEQGIJFFEARBEASRAUhkEQRBEARBZAASWQRBEARBEBmARBZBEARBEEQGIJFFEARBEASRAUhkEQRBEARBZAASWQRBEARBEBmARBZBEARBEEQGIJFFEARBEASRAUhkEQRBEARBZAASWQRBEARBEBmARBZBEARBEEQGIJFFEARBEASRAUhkEQRBEARBZAASWQRBEARBEBmARBZBEARBEEQGIJFFEARBEASRAUhkEQRBEARBZAASWQRBEARBEBmARBZBEARBEEQGIJFFEARBEASRAUhkEQRBEARBZAASWQRBEARBEBmARBZBEARBEEQGIJFFEARBEASRAUhkEQRBEARBZAASWQRBEARBEBmARBZBEARBEEQGIJFFEARBEASRAUhkEQRBEARBZAASWQRBEARBEBmARBZBEARBEEQGIJFFEARBEASRAUhkEQRBEARBZAASWQRBEARBEBmARBZBEARBEEQGIJFFEARBEASRAUhkEQRBEARBZAASWQRBEARBEBmARBZBEARBEEQGIJFFEARBEASRAUhkEQRBEARBZAASWQRBEARBEBmARBZBEARBEEQGIJFFEARBEASRAUhkEQRBEARBZAASWQRBEARBEBmARBZBEARBEEQGIJFFEARBEASRAUhkEQRBEARBZAASWQRBEARBEBmARBZBEARBEEQGIJFFEARBEASRAUhkEQRBEARBZAASWQRBEARBEBmARBZBEARBEEQGIJFFEARBEASRAUhkEQRBEARBZAASWQRBEARBEBmARBZBEARBEEQGIJFFEARBEASRAUhkEQRBEARBZAASWQRBEARBEBmARBZBEARBEEQGIJFFEARBEASRAUhkEQRBEARBZAASWQRBEARBEBmARBZBEARBEEQGIJFFEARBEASRAUhkEQRBEARBZAASWQRBEARBEBmARBZBEARBEEQGIJFFEARBEASRAUhkEQRBEARBZAASWQRBEARBEBmARBZBEARBEEQGIJFFEARBEASRAUhkEQRBEARBZAASWQRBEARBEBmARBZBEARBEEQGIJFFEARBEASRAUhkEQRBEARBZAASWQRBEARBEBmARBZBEARBEEQGIJFFEARBEASRAUhkEQRBEARBZAASWQRBEARBEBmARBZBEARBEEQGIJFFEARBEASRAUhkEQRBEARBZAASWQRBEARBEBmARBZBEARBEEQGIJFFEARBEASRAUhkEQRBEARBZAASWQRBEARBEBmARBZBEARBEEQGIJFFEARBEASRAUhkEQRBEARBZAASWQRBEARBEBmARBZBEARBEEQGIJFFEARBEASRAUhkEQRBEARBZAASWQRBEARBEBmARBZBEARBEEQGIJFFEARBEASRAUhkEQRBEARBZAASWQRBEARBEBmARBZBEARBEEQGIJFFEARBEASRAUhkEQRBEARBZAASWQRBfCO5fn0R5loJs6HFNa0/G1rEsdIF7H1FzPCZEQRBrA0SWQRBrIkeRw8chQ44Ch1wljhvez+TQ5OIzEZWXKfNFcd93wnj8ewosh6LYj68utCKRoFnt0bx81/cvO1zIwiCuJOQyCIIYk3MjM5gxDsCf7MfM6MzECMin2ZGZyCJEhdPofEQYvMxAEB4KsznzQXnMOgexOjlUb4PAIjNx9Dj6MHM6AwA4Kc/u4mXXo5hcCiBBzURlOulNZ1j8bsLJLIIgvjGQCKLIL6FJOIJTA5N3vH9MpEFALYjNtTn1ePz5s9hF+ww7TLBdsSG0cujMGw3wFHogK/Bh9bjrWg3tMOw3QBjjhFt77XB3+SHfqsezhInxvxjcBQ60Hq8FZHZCM63x3HPvWG0ueI4VrqAe+4Nw3omDgDw+RK4eDHBz+fixQR8vgTaXHFEo0D+YRE//8VNXOlOYGpqyfplPRNHQ2Mc0l+12uCQvJ/BoaV9LYckSgiNh7ggzCRiRMSgexBdlq6MH4sgiMxDIosgvqGEp8Lw1nrh1rvh1rsxfGF41W1i8zGY95qhzdJCt0V3x88p4AnA3+xHIp6Aea8ZI94R9Lb0wt/sR+PBRvib/RjxjqDxYCO6LF1oPtQMf7Mf04FpWPOtECMiX4dtz7ZtPd4KMSKiTCcLq6mpRcyHF3GlWxZCL70cw7HSBdz/QARVRgkXLyZw33fCyHosioceiWDHizHkHxbx3e/dxM9/IU+zoUXkHxbx6G8i2J0bw95XRNjPxvHd793EQ49E8KAmgtfy0ounMf8YzHvNcBQ60FnTCd0WHdx69x2/pkpsR2wQNAKqc6szehyCIL4eSGQRxDeQQfcgitYXcWEyfGEYReuLYNplgiQu7zqTRAkdVR0QNAIqtlXc1rHFiAiPyYPpwHTKMkehA40HGwEAdsGObls32g3tcBQ6ULGtAr4GH7da1e2rwxXbFbj1bnzh+gKVOyoRm4+h6VATPqv9DIbtBgy6B9GibYFdsMOab0V4Koz8wyLuuTeccuzHs6PIPyzitTwRTzwVBQBs3BTF8y/E8KAmgpydssjauCmKqalFfPd7N1Gul3Dfd8Iw10oYHJJFGdsu/7AIrzeBe+4NcyGnRLdFx4VqcCCIks0lEDQCRrwjt3Vd10ppduktiaxoNIMnQxDEV4JEFkFkgD5nH3wNvrTLehw9AGRBtJxLjw3oTOjYBTsEjQBBI2CgbWDFY8fmYxA0Aky7TWs+3zH/GAKeAACg3dAOQSOktYTNBecQGg8BkF2SiXiqOBEjIhdU7HOuRtOhJvgafJBEiYusQEAd7O7zJfBanohf/iqCjZuWRNYbb4qQJHB3Yc5O+bhZj0X5vs63y+7Ge+4N4/r1Rdz/QAT5h0U+r80VVx0rMhuBoBGgzdLy76k0uxTFG4p53Fim0G3R4eTuk2mXWU5LsJyWsDs3hs/9CTz6m0jKuRME8c2BRBZBZAB/sx9dli54a70YvjCM/k/64dK5MHxhGC6dCx6TB583f87F2OX6yxh0DwKQ3YTJgspR6OCD/mqxVnPBOQgaAXV/qFvz+XZUdfBYqxHvCLRZWm6xulVi8zGM+cfWJK4Yc8E5LsoaGuWYrJPV8vZ9/QnYz8bxy19FYD8bR87OGLY8vSSymFgCZJHFrFwPPRLBW28vcBE1G1rEPfeGMR9exM9/cXNFkQUsCd36vPq0YnIuOIduW7fK4hebj2H4wjA6azq5GIvMRtBt60aPowfDF4bR5+zj+wt4Auio6sDo5VG+D90WHapzq9Hn7MOYf0x1zAc1EbQ449idG4P1jHwtlhNZZOEiiL89JLIIIgO4dC6ExkNwFDpw6eNL6DB2wFnihLPEiXZDOywHLPis7jNcqLoAj8mDT0o/gcfk4cKkeEMxBI2A8mfKeXbedGBaVfogEU8g4Amgz9mHueAcnx8aD0HQCLDmW1c8RxbIPR2YRsnmEnTbuvmy8FQ4xWI24h1RZQAqj8fitJaz8gQ8AZWQWAlJAu5/IIL7H4jAeiaOjZuiKHxnAfd9RxZDOTtj3JL10CMRvP7HJZG148UYsh5bcheeb48j67Eoj+F6UCNfv5/+7CaPxbrvO2G8lifixg215azL0sXFrnmvWRX4Ph2YRml2KfzNftTsqYFb70YinoAxx4huWzcM2w3Qb9UDADprOiFoBO5CZdfa3+yHNksLj8kD2xEbF7m6LToUbyiGNksLQSNw8Q0Ab729gB//5Ca8Xlmk5eyUP+9bby9gNrSILU9H8VqeiJPVEh56RI43u359bXXGviq3IqoJ4u8FElkEkQHCU2FIorSmgSedlUTpHtRv1acVL/V59dBmaWHNt0KbpeWiSCmyYvMxdNZ0omZPDdoN7TwAvTS7FG69G02HmvhxBI2Aqx1Xod+qT3EXOkucKFhXAGu+FUXri7ggYOsKGgHGHCMEjZBSQ8su2FG5oxKtx1tRt69uTWKrrz+Bn//iJu65N4yHHolgPiwXGn08O4pyvYRnt0bx//xvETtejOH5F2Lo60/gfHscD2oi+MAgL9//qiyKzrfH8cRTUWx5Ooq+/gSOlS5g46YoHs+W/9YWL3AXYzIdVR0oWFfAY9yY4G082IjyZ8oByGJMt0WHmdEZft2ZsGLit+zJMpRsLkHr8VYIGgEdVR0ozS6Fo9ABMSJC0AhwFDoAAAXrCtB0qAlzwTkeh6ekTLeA7//gJvr6E8jZKZe5ePQ3cjLAsdIFHCtdwJ//HMfzL8RQZZS4RbBmTw0qd1SiOrca+q36O5p9WrevLuNJAQRxN0IiiyC+gUiixEWLoBFQml2qEicj3hEIGgGdNZ0AAPNeM0qzS5GIJ1QiKzQeQuWOSggaAW69G9OBaRi2G/jfAPhxWKzV5NCkSmTNjM6gYF0BX7/pUBOKNxTz0gaCRkDxhmKEp8JctLFMSCY8IrMRjHhHULGt4pbckF+XFWYlRrwj3HVYsa0Ckiih/JlyFK0vgm6Lji8DwGuAtWhbIGgE7u6r3FEJY44RkdkIvLVeTI9MQ9AI8NZ6AQCjl0e5u1TQCGg93goAsOZbUbCugJ9Lzs4YTlZLeONNEW+9LYvDQGARGzdFca4ljjKdLLJOnZaw5ekoPjBIKChcgCRK6HH0wN/sh1vvxph/bFWRpbSgrYZb7+afhSCIJUhkEcQdJDIbgb/Zr3Lr+Rp8txUsnYgn+GAtaAQUrCtAn7MPwFKqP4sH8pg8EDQCRi+PcuHDLEpMNLUb2gEsua+YaKrOrVaJLADcggbIA6hSODE3GvtbKcjYsSwHLKq/+5x9mOidQPGGYn4eyUgxCefeOYePdn6E8mfLUbyhGEW/LsLxfzuOE787gdN5pxHsD6bdNjYfg1vv5iKCWZy+CsGBIFqPtyI4EOTuQUEjcMtV3b7UmLe6fXUw7TLBcsCiykSszq1G06Emvh67LpfrL6fsQ/ndsGvP2P+qCHOtbKk7ZZHwy19FYK6V8Ny2GFpa4njjTRFvvCliaGgRP/3ZTWzcFFUlELDrA8ju4nZDO7y1XgQ8AVTnVsNj8qDpUBNcOhdq9tSgz9mHgCeAdkM7bvTd4Mt8DT74m/1wljgRngrza08QhBoSWQRxBzHmGNFR1QHDdgMAYKJ3Ai6d6yul/XfburnLSpulxXRgGjV7alTCqMfRwwPlmchig2lwIAhBI/BB0N/sX1FkJeIJVa0ma75VJeiYFc3f7OdB+qxcBDu2sgRB5Y5KFKwrgMfkSesaBWS33PF/O84FpWG7AR6TB1dsV2Dea0bho4UQNAKOPnwU1S9VQ4qp3bCsblePo+crtfxRUv5MOQ98B5ayLjuqOlD+TDlq9tSo1h++MMyvI7vG7Hs3bDeoRJYkSlywJaMUyMxtzLeT5JZDyZmXyXi9cvxZcvC7UmR11nSiPq8edfvqEBwIwqVzwZpvxXRgGv5mP1/X3+yH5YAFI94RNB1qgl2w489v/xm2Iza49W70OHrg1rtXzXoliL9HSGQRhILOmk7ot+p54DmrlaTbokPljkqY95rRbmhP62oJT4WhzdICALRZWlz6+BIfiOrz6jF6eZQXGL3uuw67YEe7oR1XO66iy9KlyiQbvjCM+rx6Ptj2Ofu4AGk3tKM+r14ljJjw6XP2cRcdczmxZaykBBMAzNVYu7c2rSUrWWQlH8vf7E8RVelE1lxwjrskjTnGFCvT1YtXUfTrIv75Kn5fkSKieh29OPrwUb5O1YtVKde/bl8dKndUQhIlzIzOwLzXjBZtC8SICGeJE922btgFOyaHJnmBUa/Zi/q8en6tGCxOqmZPDXebKS16zhInyp4sQyKewFxwDm69m1sImUhRZoeWPVmWEltVnVuNFm0LANkCOjk0yTNDmSBjMVzKbMW1EAgs8oxKJckiy2PyIDQegiRKCA4EUbGtAol4gosrNlnzrRjxjnARBsgCsGZPDd/nrbgXCeLvBRJZBKGAiZe1TLotOlWcVGg8xN1mui06XDRdVMXA1O2r49mFrcdbYc23oqOqA16zXNWduQKBJSuKoBG4KDHtMnErB3MXJluyJnoncN13HYJGwNmCswCWLFlscGUCgFm2lnMXslpNLp0rrSVr0D24qsiaGZ1BZ00nYvMx7vpMdrPpfqtTXddk684V2xVU/L4i5fr3OnpV65l2mdBZ04nOmk4k4glY862w5lvR19LHC6b2OHp49p+vwYexK2Nw690pVikAvAr9RO8EuixdKM0u5ecengqj/JlyGHOMMO81IzwV5vNKs0tRs6cGjQcbUZ1bjQ9+/wF393ZUdfD9j/nHUP5MOby1XlgOWBAaD6HsyTK+rq/Bh+ELwyhYV8CtabfC0PkhXL14VTWvRdsC2xEbL3Dr0rkwenmUx+rV59XzIrN2wY7Pmz5HR1UHr2NmOWDhLwss2J0tvxMxWUzsEcS3BRJZBKGACRnlZMwxYnJokg/OymXaLC23QMXmYyhaX4TYfAzaLC26Tnehy9IFt96N0HgI1bnVcJ9w82bK1nwrH1Tsgp0PwKyYaNH6Ipj3mvm5MRdhn7OPCyVlAdHS7FJIooSAJ8AD34GlulvMasLit1hslHmvmVtdlC5A5vJk+2MisLOmE0XrixCeCnNRxeK3mCXGmGOEr8GHU/tPqbZlmW2M8SvjKdd7fmpe9Z2wwP3kqflQM19nLjiHks0lvKVP95+7UbevDo5CB69R5ixxIjIbQeWOSnhMHnhMHox4R9CibUHdvroUSxGrnl+dW426fXXw1npT3J3K0hnKeWy9id6JFTNMw1NhjHhHeND7neTE706oCtKGxkNceDIhM+gexETvBIIDQfib/RhoG0C3rRtiRESXpQuJeAK+Bh9GL4/iiu0K/M1+HovX4+jB6OVRfFb7GfzNfv4dM8Ffs6cGxhzjmkt3AHK8X7LFjyDuZkhkEUQSE70TPAYq2fUlRkQeAM0mpZXBpXOh7MkyuHQuBAeCcJY40XiwEYPuQdiO2DDQNsCLTzYdauK1p3wNPu6+A+QYHuXfY/4xFKwrgH6rHpIoITIbQWl2KWxHbAiNh1D+TDm6LF0IDgS5KNFv1XMXTuWOSl6fybDdgNLsUpQ/U47IbITHGlXuqMT5ivNcdBWtL+LCQr9Vz60tFdsquHBkAd6CZilTrmJbBYrWF6FyRyWcJU7U7KlBeCqMyaFJlGwu4WIPAD7Vf7qqhSqdFUtpqQNka51b78aIdwTDF4Yx3DEMf7MfYkTE5NAkAp6ASliEp8KYGZ3B6OVR9Dn7EJ4KpxVMdzPHnzj+N+uBqNuiw4h3BPV59TwJYi2wlxFAfhkgiLsdElnEN47QeAgBT4APjqsRngqvab1bQVk+IXmgcpY4VYM9q5d0J5kOTEO/VY+yJ8u4C8m0y6SqLj4dmIZdsKM+r5636pkZnVHF0jCrQ2w+Bo/JA0ehA33OPogREbYjNsyMziART6DL0oXOmk7MfTmn2p5ZJ+aCc7ALdlgOWHhsV3gqvOy6XZYuTA5NckuI7YiNxyApi3qee+dcing6tf+U6lr0t/bzMglsOrH1RErcFrFEr6NXvmduobXSnUS3RYfhC8Oo3FHJraMsbk2MiHDpXOio6sDVi1fRWdPJg+dD4yHU59XD1+BDyeaStP0zCeJugkQW8Y0iEU/wQOSRz0ZWLHA4fGGYZ5MNugeXrXA+HZjG6OXRZXsJpoPFKaUTWSzAWTllgkQ8geELwxh0D97RwpHfJFgza+VU9OsijF8ZV60XmYvAWezE6bzTOFtwlgTWKjBr5t9KZJVml6Jkcwkqd1RCjIi8CbhplwkDbQNoN7TDmm9Fr6MX5r1mjPnHUJ1bzV2aI96RtCUyEvEERrwjKe2GCOKbCoks4hvFmH+M1yYKjYd4TFPr8Vb0OeUA5t6WXnTWdMJv9aPD2AFjjhHTgWlYDlgQngqjRduCz5s/ly08Z3tg3mvGoHsQnTWdcOvdPB7HLtiXzYiq/t/Vy1pWvLVelSj46D8+yvh1+ba2LPnC9QW0/12bIrQqtlXgsiW1htRaCfYHccl8Cde6rq243iXzJXz4wofcRTl0fgifHP8EHVUdKbFhyUgxCV2WLpx75xyaDzXj3Dvnlq3jxRg6PwT723YYc4x83fOG82g+1KwKilcyfXUa5w3nce6dc2h4vWHFcwv2B1G3r467uz9++eMVzyc0FsIl8yUMnR9acT0lzCpqF+yw5lvhLHFyiymjaH0RJocmUbGtAv5mP5r/sxmdNZ08/qzpUJOcqTgyjcaDjdxNOHp5FI0HG9OKrMaDjbzVEFWXJ+4WSGQR3yhGvCO8bEFoPARfgw/eWi9q9tSg29YNZ4kTX7i+gLPEiasXr8LX4OMWLGu+Ff5mPwKeAGavz6JF2wK33s0rn7v1bl5SwWv28pT0dKxkyWJp9WxK98BPxBMYdA+qsgiTXR8sw4uJyuRlfc4+2AU79Fv1qvNk7ji7YEeLtoX3DVQSngrD1+BD48FGlGaX8orr5r1m1OfVp1gCAp4ALAcs0G/V8zIV6YKxWbNjR6EDdsHO3T9fheVirsqeLEuxaK2G7b9s3L2qTE5wFqtrZ10yX8KJ353g63xy/BOc2n9KVSbi6MNHUfuH2pRjSDEJp/af4mU+lNPRh4+i7b021fpD54dg3mtW1QFj1k+lW1rQCPho55JgD/YHUfViFa8Rppze/Zd3VdfG1+iDabcp5RjaLC3ef/r9lHNqe68tJauz8NFCVTJBOoYvDKN4QzFKs0sx0Tuhyho17TJBjIi8Q8BA2wAaDzbCvNeMc++cg7/ZjzH/GPxn/LxG10DbAE8sMeYYMegehGmXiVu2lL+L4QvD3G1MIou4WyCRRXyjiM3HYNhugEvnQmd1J869cw6NBxthzDGiRdsCZ4kTLe+2wKVz4XzFeVz48AIqtlXg5vRNGHOMGPOPoc/Zh8+bPucCp+lQE2/Q3KJtQbuhHe2GdvgafKjPq08rJiq2LQ38SpGViCeg27I0OJU9WZYiMsSIyEtBVGyrgEvnQml2KbRZWvQ5+xCZjcCYY1QF17t0Lr79QNsAitYXqQZAJrJGL4/ygYZlirEBjlWZT+fOHHQP8sB5FtTOztvX4EPBugIUbyhG48FGNB1qgm6LDqXZpapg8OnANP/sLHOvYF0Byp8p/0qxMy6dK62QEDQC9P9DD9f7rlX3IcUkVL+kEMYvVWP66jQa/9TI5zW83gAAqP1DbcpxmGD6aOdHKUJNmeEJAB/t/Ijv7+rFq/CYPKr1jz58VFU6IV3cmaAR0PinRrz7L+/CcsDCszAFjYBL5ksI9gdR9mQZijcUw2Py4OrFq7C/bVfVE9P9dqm3pPKzp5tO553m6za83sDnV+6oRLA/iPOG83zfJ3NPpr/GosTvPaXVrfHg0jXurOlER1WHysLVdKgJ4Wm5PtygexBzwTleLV4SJXTWdKLL0oWOqg5crr8Mt96Nv4z/Bc4SZ0rGJ/tdkcgi7hZIZBHfOOaCcxjxjiAyG8FccA6R2Qhi8zHMfTmHyaFJxOZjCA4E+fLQeAjR+ShC4yGIEZGn0LPlsfkYwtNyHaPYfIzXNIrMRpZ1wymtFMoaUMo6WqXZpWnFBVunZHMJr3HFaksVbyjGjb4bKhHHBjvl53eWOFVCy2PyYGZ0hrtL7IKdr88y/FiD4YneCZ4hyMXKVj1GL4+ix9HD43W6bd2YC85Bm6VF2ZNl/FwlUeJZiCxzMjYf41mV1bnV3HKmtGJ8FdIJHzYV/booxRKTDBObgkbAe//+nipmi1msCh8txLWua2g+1IyPX/5YJVgEjYD3n36fb3et65pK+LHaXfNT8zj68FEUbyhG1YtV3EJ2reuaygrW+Kel/ozzU/NwFjtThOS7//Iueh29OPfOOZXFqvYPtbC/befn9NHOj7g7j81nExNz01encfXiVS4A2fSp/lNc67rG3abKbM7iDcUqt+PJ3JMpn1fJRO+ESkwBSyU72HSnqu0vB/ueSWQRdwsksohvFaw4ojJQfC44p7IUpcPf7OfbsGrfy00F6wq4CzIZVvgzWQgB4PNZdfHk2C5lv0NgaUApWFeAyGxEJSSUVdNZL8GCdQXcOsVqdSnPJdnCxTINBY2gSrNnhU4FzVLmJKt2zqxiDNZKRtAIKS7I8+1yw+J0aItT55/OO60SKitZY5RE5iJ491/e5evZ/suWsl+2jFmzAODjlz9W7V+5DFDX52LWLJa1p7RaMWGmrKF2YuuJlPNMPp5ptwlXL15N+Zym3aYUkWzMMQKQBZtyfrJ7r/lQs2r5eLfa3ap0ESZb6JQWt3QV9ZUii50PINfFqtlTA2u+9Su7jlcjWWRZz8RRZZRw40b6NkPmWgleb/pWTgTxdUAii/haECMiggNB3sB4uR52E70TGPGOYMQ7klbEKAlPhTHQNsBdgAB4MHtpdqlq3eSK2ckB7/5mP+8zNx2YXlFkFW8oRou2JUUUseMvZw1grjYmaCRRUgmhblu3an3mhqnPq0d4KqzqX5h87mwfyhgWpVuTBf4rP4e/2c8Lk5Y9Wcatesqm1Ky9i9IdpvzczEInaISU7E3rmTg2booiGpX77Y2NLeLixQSuX19E/mERff0JBAKLqj58Lfy3Sq4AACAASURBVNoWvP/b95e99jV7alLEnLNYXVIjuc6WUjwoxUFyja5z75xTn79C1JZsLpG/s5iUYgFjsVFKlx1bf7nzEDQCnMXOtHXCbP9lwyfHP1HNe//p9/l+lOUskrMHle5RQSNgcnDpZYOJcTZ9cvwT1baXzJfSHo8x/+W8KkmhRduyYhHVgCcAl84F2xFbyr3N+jta862YHJrkNd7SEZmNwNfgw0TvBLfauvVu+HwJPLcthmOlCyohFY0CU1OLmA0tYv+rIv8/AMyHFyFJ8jrStzOXhPiGQSKL+FpQCgFBI6RtmJyIJ1SiYzWXgK/Bx9dXNtRtOtQEt96N4QvDcOvdmOidgDXfCo/Jg8aDjTwexK13yw/rBh/Me838nJTCgVlzLAcsKYHO+q36lEGGVWVny6tzq/nE3H/KGC+l+zG5gTD7bMMXhlVWhKL1Rar9sjir5OuqnM/609Xn1UObpUXNnhpVdXhBs+RunAvOofFgI7fWJVv2lMdWWm+Sv6/8wyK2PB3F/Dzw0ssxvPmfIna8GEP+YRH5h0VUGSWU6Rbg86kF97Wua3j/6eWF1onfnUBkbknoKeOZmHXn3Dvn+KR0g5343QnVcZTbfar/VHUeStGhFFNKi5QyMF5pMRM0qWU9kkXW1YtXEZmL4L1/f4/Pe/df3kVoLIRgf5AHsRc+Wqg6t2P/eiytaEx3DsrrlOxqPLX/lOo6Ka/jsX89lnL+ANBaqk76OHv0LP5y4y8p67HYPpfOxX83zMXYbetO+X0JGtkSq2wtBcgvUuw+Zm5tdq9JEvB4dhS7c2NwfRrHG2+KeOKpKN54U8Sjv4lgz/8bw44XY2hojOPZrVG0tiaw/1URb7wpYneufB8SRKYhkUV8LUz0TqgG5HSxG8lWkbW4HlimH3cf5Ft5xqGj0AFvrRfBgSCs+VZ027ph2mVCX4vclqZmTw06azphOWBRWbKSRRYLOk/EEyoRJWiWWtMwkjPb0k3K1HRfg4/PL3uyjM9nbjjWhFjZIHqlaaJ3gu/D+L+WMteWswpKoqSKD7McsKRUPle6QFealJasaBR4blsMTzwVRYszzge31/JEvP5HEXtfETEfXsSOF9NbQkYvj6a4zFQC4cBSWY2qF6vWdH7JIivYr/5cySKrs1pt+fu8+XO+rNfRiyu2K/zv6avTKcHnSoEDpIosFiclxSRcMl9C458a0d/av/TdxCR4TB5e6iEyF8H81LzqRUT5eYCVhd5KcW/J03IiKxFPpLSeqs6tVrmvI7MRCBrZmjd8YZjf40pBqLyfJ3onMOgehKCRXyCU9yp7CWF9J5UlHObDi/jAICFnZwwnKiTkHxaRszOGKqOENlccba448g+LaHHGkbMzhmPHF1Cul81Xz22L4eJFciMSmYdEFvG1oXTDKQUFg8X9JLvDVoJt49a7MRecQ2l2KfzNfhi2G/Dp+5/C3+zHtc+uoWZPDWxHbKjPq8eVM1dgF+yq2luOQgcXCaOXR1WDiLINDOvrpxxglChddD2OHoTGQymT0vr15eCXKgvZl198CQBoKZZddp+WywO/clAy5hjT7jfZDassQ7GSYJ0cmlQN3MUbilV9+pKtaMsdW5lEcOPGIqqMEiynJXzSGsfzL8Rw44YsqgKBRbS54mi/kID1THzF7/dswdm0cVpHHz4KX6P8fZ3YekK17MTvTiw7JccwKbe7ZL6kWpZsyVIun5+ax+m803j/6fdT3IfJIorxSanaBRgaW9kdDsjV7o05RpW1aznRCACW1yzLHiM5KL782fJlr1O60hWM2euzOFekFoym3SZVrS12T3tMHkwOTaaIPuU9xWAvMOyFSekiZ/dv3b46vk5ffwI7XozhpZdj+PTTBPa+IuLZrbIly1wr33uv5Yko10t4/Y+y9VRbvICLFxN46+0FnKwmfyGReUhkEV8brJmw8g1WCasZxBoTrwUmsnwNPkiihNB4CJHZCH8bjs3HIEZE7vYSIyJi8zGeWciEAZuX7jyTi0QqLXK6LTrVMmWw9FrLGigtA8xdwlwo7HMorWtr7Uen3O9qDYhnRmdSGjEbc4yqJtDpPu9aiEaBQECOhVHGXymDlcevjOO84Tycxc6U2ljLlUBggdvK76Po10WIhFJj5ZZDub9kS9bl+suq5ee0cszWJfMlVVyUNkurcuEtJ7KSP8dqWA5YVAKzZHOJKsA/nchKtmQpi6MqC+wKGgEDrQNrvk7JLCYW0VndqRJ/VS9W8biqid4J+Bp8CE+FVckRDOX9zGDtqpjlmG2nvOdYvCATYoHA4rJB7wTxTYBEFvG1kSxelDE8kdkIf2tNFhEj3hG0G9phOWDhtXUY7KHLmgEre+mxGjusN5/tiG3ZIpsrnae/2a9azt6mlQNAZ00nBtoGULd/adno5dE1XRdlaxlniZMfX1kW4csvvlyyGqyxXIJSZK0EE4OJeAKtx1tV9bsaDzYiOhfl89576r01HftWcBY7U6xByVX2k7PmBM1SBp9p99LnTBdwvhLK/SU3JE62ZJ175xxCYyGVwFJWVFeeRzqRlVzEdiWU90Tho4WqJIqVRJby3kwWWckCbLVq+MsRmY3wF5LRy6MqKygLAwh4AqpYquTP3OPoSZnHXpiYyGJxnCuJrDuNGBHTJrSkWy/TmZTEtwMSWcTXBhMPLABc+fBUxiYpRdZA2wBKs0vR5+xTuQoYLAPM3+xHZDbCazkZthu4yDHvNUO3RYfgQBDmvWZUbKtYsU1NcgxScjCuMuuMnWtpdims+VZVdmG64P50KN0ppl0mngXmrfXydZQidK3WJKXrcjlhyVw0xhwjdw/2Ofv4sQrWFUASJZVL804ixaQU64ygkV2Wyf0Jk5tEs7ih2leWYo20/33trmZALViSswuT+yp6TB5VXFPho4WqOlOriaxbsWQpY/uSyymsJLKU10LQCLjuu86XKe/b2xVZjQcbUbCuQBWkrkyeqNxRidB4CNosLYrWF2HMP4aZ0ZmUz8wEVMG6Aj4vWWQxa5eyATv7fa1FZM0F5+Br8PFm1CtlK88F52DaZULBuoKUl6rk9VgSy1p/38TfNySyiK8NJrKUdZjYg6pmTw20WVpU7qhUiax2QzsEjRwszsRPxbYKvlwpssJTYRi2G1SiaKBtQPVQZm/QPY6eZc9TWRNK0KSWJmBuDSayWKCvNd/Kj5cskgC5L2PR+qK0b8psUNVmaXnvueT1mCAqWl+UIhJZZXsl+v+xlF14o+9GyjGTY8+Ug4byO4rNx1R/Jw9Wbr37touRJpcVUE7TV9Xu1uRAeCYwlBXMb1UEKrc7W3BWtSy5HEKwP6iK/6r4fYVq/eSYp2SRmCyykgPjGaExtSXV/nb6emvpRNZK1qrkUhe30q8QkO9f5fas3huw5N6u2VPD67+xBA/ldkzIp7NSJYsstp1yHZfOtSaRxV7aBtpkl6jlgAXaLO2KjdbZebPnR7uhPe1xWCkUElnEWiCR9XfOdGAaXZYu+Bp88Df74da7+YNpJQKeALy13ltqXMzeTAOeABcVtiM2bqVpOtTESxIwJocmYdhu4O4SQaN2CTGR1VHVAf1WfUr9K/bmazlg4X0M2frJBAeC6KjqSGlpU7K5BI5CB3/DZbWlmMWFxZI5Ch2q0gtKsSiJEu8LmA6liFEOUEqU1j7ld8Qys5SfPTgQVLn9koWi8vsoWFcAY45R9V2y68YGOKW1gqXiK4+TLCjXSnI9qOUEDJAqUti1TBZq6QLKWW+/5MbKyu2qX1K7qZWxXsf/7TgAqFxfye1nki1ZybFlf37rz6rl1z+/jnSkc1MqUVoV1yKyeh296KjqwPiVcdWytL+B/iBMu01prVzKOKqSzSWqmEqWZMFKowiaJbe20v3OBDoTWdosLRdebLumQ03oqOrAjd4bKNlcwq2pwFK24WqV5Vl8oSRKqoSble5T9jti4ol918kvO+w6kMgi1gKJrL9zpgPTKHuyjDdTrthWoUrHVmLYbsDwhWEk4gmY95phO2JbNb5JifLhxN4GWSYbE1/VudUp7rBB9yAaDzaqsuUYyqroZU+WYaBtQCUWmPXHvNfMe/1Z861p46XSNfxVDcJ/FU3Jb/RsYg9dZSX3pkNN6KzpRPkz5ShaX7Tsm3RyiYbk4o2AHAfCBF3J5hJ4TB7YBTuK1hepKrYzS1iyUFRmSQKy8CvNLoUxx8jLNrD4NbY9E1SJeIIPcEXri9BuaIezxIniDcWo3FG5bHHZ1WDWFWWAtzZLm5LpB6RarJQWHmXgeXKRTUDOQFT2+mMkXyNmPfM1+lTnxI6ldG0mZ8iu5i5MdtclF01lXLFdUa2X7C5Uuk3Lny1XLUvnEjy1/xR3rSqbYqeroP/xyx+nddUCS9l+HpNH9X1PB6a5e3A6MK0SY/5mvyr+qsfRw932SuEjiRK3Apc9WQbDdgNC4yEeg9VR1YEx/xh/OWMNqpeDiSwmqvzNfrQeb1XFUSU/u5jwY8H7o5dHMdA2kHJvk8gibgUSWQSqc6t5Tzv2psneAJUPIvaAHL08qnIPxeZja7JosYfYiHdE1falaH0RSjaXIBFPpIgs9oCuz6tXWVMYbFCxHLCg29aN0uxSmHaZUt581/JAZPFcq4ksINXyxFwcDG+tVxUTxXoHLsfM6AxKNsmD5/u/fX/Z9P7wVBg1e2q4ta1gXQHsgl01eJh2mVQFQ9mkjG1hTAemeYC8Nkub0opHOcAk4gnYjthUYrRuX92yonwtKK0rbe+14VrXtbQDvBSTVC1hSjaXqK4RqwTOrDvKfTDrTnK7nemrqZX9y54sw8nck6rrULK5hLv2PnzhQ9X6SiuTUsAIGgHnDef5Mo/Jk5KBmBzcz2D9Edl6Rb8u4gHsya7EwkcLVZ81ue1Pl6ULH77wIbfEnS04y5cd/7fjKste23ttEDTCiuUbfA0+FK0vQn1ePdx6N2xHbNBmaVGwrkBlLfU3+/l9ZdhuwJh/DHX76lC0vgiNf2pMuTeDA0FIogSXzoXKHZVcHCXiCdgFO7RZWhRvKIbtiI0H2xdvKF72PFmSQcG6gpTQgEQ8gaZDTSjeUAzdFh13DzJLVmg8hIneCTQebJTvs78+E7ssXSh/phyOQgeJLGLNkMgiUJ1bDW2Wllf8BoCmQ02o2FYB0y4TBt2DCE+FUfZkGfzNfpj3mlH+TDlGL49i+MIwbEdssB2xpRSxTIa52djDiT2sBI3sNmTnohRZrFAma+osaATVw5WJLOZOZC4H9pBmYig5eD0drJ3PzOiMqv5TcCCIEe9IStuP4EAQ/mY/JnonlrXksEbUa2HMP4YR7wgCnsCq67JyFbdrQUpmLjiHPmcfOms64a31rmglAJBSF+urwIqJHvvXY2nFZWgspKraLmhSMwHnp+ZV8VKG7QZY863copEsvIDUiu9KEacUOEqLU6+jVyWAjj58FB+//DEXcsf/7TgXUyd+dwLnDedR9lT6ArVHHz6KE1tPpG3GnBwPVrK5BKfzTvPPU/H7pQKyp/NOqxpopyuIy7IgpZikKt6q+60O1nwrTuaexNGHj6LsybIUl2oyrFCsbosOxhwjbEdsPJN3NcJT4Ttyz0qitKK4l0SJW30FjQCXzpUSDzYzOoMuSxdKNpdAEiVuoWLlXphwV7ocGw82cisciSxiLZDIImDYbkCLtgVlT5ZxMcL6igU8AdTsqQEgWwsG2gb4MjaPtVdJ5+JSwuJ8mABSxkowYaHbolO5YZhrhAm4ZEsWE2rMrcVcDvV59eio6sBntZ9xdwMgv8Va8613TJwQXx2lQDr68FGUP1uOU/tPofYPtah6sUplVWJWy+X28+ELH6YULzXtNqUE0QOpIut03mmc2n8KhY8WyiJpGQHUUdWRVsiczD2J+al59Dp6+T4EjYB3N76Lks0lOPavx1KmwkcLU2KuAFkMNf6pMeWzF/26iK+vbIOjLOAb7A+i4vcV/Bx0v9WpSjlIMQmm3SbVOQoaAR++8OFtl3X4JiKJksp92niwEYD8zGJxnSxebPTyqEpkAUsJLsBSpmloPMSfMSSyiLVAIotAxbYK+Jv9cBQ6eECpx+SBNd+KEe8Id5NV51ZjxDsCf7Ofz6vPq1/1YRMaD8F2xMbjfIo3FPPBy1HogHmvGYl4QpXV13q8FcMXhrnZ33LAgkH3IHeTjXhHcOnjpaKQhu0GjHhHMDk0iYJ1BdBv1cOYY0RsPobS7FLotugwfGEY1nyrKnCbuHWuX1/kjZ3vVJPdLz79AuZXzMtWTxc0Aqr+V9WaUvfnp+bRUdWBjqoOlbhIJp3IYtsnB60nI8Uk9Lf2o+29NnRZulKsP9NXp2F/246G1xvSuj/XSmgshCu2K/jk+CfodfSm7KvX0YvGPzWmjUOLzEVW/PyRuQgumS/hvOH8t0pcMZil1d/s58+eHkcPTLtMqhY/bD6Li2Qiiwm05P9TTBZxK5DI+juHtVRx693w1npRt68OTYea4DF5ULOnBmP+MZh2mRDoDKD8mXIMugfRUdXBY7I8Jg98DT4eZ5WO4EAQ1bnVMO0yQbdFB90WXdosu+RBtTq3GrH5GDprOmHea0bToSbMjM7ArXdDt0UH57tOVTA7iwkZdA/CWeLk7r3pwDSs+VbU7avjleEB4Ep3Ag89EsHj2VEMDS3CeiaO2dAidufG0Hkpjt25MTQ0Sqoq5YwbNxbx3Db5886G/n4qTs+H5c/9T/8cwUsvx3Cle2WLYJVRwuDQ2q2GXZYuVL9Ujff+/T2c2HoC1S9Vo/lQc9pMuK/KciIrHWW6Bd7UerXP/FUpKFzASy+vPaFEyXxYbmdUZZS+ciX0KqOEqSn1PhyFDrj1bgQ8AVXfzqZDTarSHpIoYaJ3AsEvgstm1N4pQuMhbl1nv/nOmk4UrS/iWbrMKmU7YoN5rxkf7fwIADB3Yw5HHz7KLfRKkcWC7tn2rKbXrYos2xEbjDlGnK84j4AnwDODJVFKSUYhvn2QyPo7p0XbwoNPZ0Zn0KJtQZelC269m/cD9Jg86Hf2w613o8vShdbjrbAdsfG4HI/Js2LdqW8yOTtjaGiM46235UG0XC9BW7zA/7WflRvNXr++iIsXEwgEFjEfXsTU1CJydsZgPRNHQ+PK/ffuNmLzMfQ5+2A7Ylu2hc/GTVEAssCsMkoYuZZAuV6CuVYWsG2uOLzeBMp0CxgcSsBcK+HixQTaXHGU6Ra+sgAIBBax5ekocnbenhgBgE/1n6pE1koB3y+9HMNPf3YTVUYJ99wbXrXn4lehyihhy9PRZZdPTS3irbcX8KAmgvsfiKBMt8CXRaPAo7+JoM0VT/tyAACSJH8/b729kHY5I/+w3MRbCXthGb4wjJnRGYz5xxAaD8Gtd2N6ZBrDF4Yx9+UcXDoXhtqHEPAEYM23QoyICA4E74ibfmZ0hosqZXKJoBEw5h8DsNSii92/rFeiS+eC7YiNJ4Gw+WyfSpHFuh8ASxnDc8E53u5nLbGTDGu+FeGpMAbaBjDQNgCXzoUuSxdcOhe8tV5c67qGLksXAp5AShka4u6GRBaRMW6lvIMS5or6OnqSbdwURZsrjvzDC3j+hRiOlS6goTHO/21ojKPKKGF3rrzs8ewoyvWypSBnZwyv5YkZt2xkGhb023q8FcYco6r8w3LV5ZnIyj8s4qWXYygoXMDGTVEUFMoNeN94U+TC9ZRFwhtvitj/qogPDHLj3h0v3r44Yjz/QowL3HL9rbvkql9S9/JLV5uL0eaK4+e/uAkA+P4PbnJhMzW15DLt60/gxo1FRKOy+GQCRZIAr3fpHmHWoUBgEbOhRdU+5sOLaGiMLyse58OL+OWvIrjn3rBqev2PS9mlTzwVxXPbYvjAIOGhRyL83nZ+Iu/3/xwUUfGB/B2w76j0+AJ258ZgPxuHtniBN1ROe91yq+Fr8CEyG0GLtgWtx1vh1rsx0TPBLeKNBxvR/0k//M1+2I7Y0Hq8FU2Hmm5LQDBLVdOhplUzgJlAshywoPV4KxLxBBLxBFq0LbyEykTvBArWFWBmdAa2IzbU7avDzOgMF2bOEieuXrzKBZyvwYe54By0WVo4S2TrOSubstZnHIthZS+vrcdbERwIomZPDfzNfnTWdPKSFXfrCyuRHhJZdynTgWnYBTt/c1sLnTWdKaUG1kIinkBwIIjhC8Oq3oDJEyAHnrdoW3ghx9th46YodufGbstlMji0ZC1ZjfnwIjZuiuKttxf4wFZllGA/G+f/trnk/7+WJw84+18V0eKU5+14MYb8w2Jai8F0YBoDbQPwmDw81d2ab0V9Xj2qc6tRt69O5eq05lv5YMUGqh5HD892XGuG4loQIyKPd2MtQpYbtFYTWa/liVxYbNwURZVRgvMTWaSy63PGJiH/sIicnTFoixfQ5lpeRNwKOTtj3CKzcVMUff0JHCtdgLlWwslqCc9ti2H/qyLKdAvY/+qSYAiNhVLKLbDJmGNMKfUAAPazcfzwRzfxxpsiNm6KYj68yF2Iz26Nwvd5At/93k3sf1XEg5oI9r4i4qFHIpAk2QqmLV7As1ujeOnlGDZuimJwKIEf/ugmirQLeC1PxHPbYpialgXU49lRPJ6d3pL17NYo7rk3jPu+E4bltIRoFDhWuoB77g2jzSULzudfiOHGjUW0ueKwn42jtk7C8y/E8LawgEBAtjyy72D/q7ILVFu8gCqj/D19YJCvnVJkKa21dsEOt94NMSLCWeJEi7YFLp0LX7R9AbtgR7uhHU2HmnD14lVucWI9R5fLSE22Bs8F52AX7Lz/4VonJrJY94eKbRUo3lDMQx0Yg+5B2I7Y+Odgliw2sXP3N/t5MtBE7wQchQ54a70IT4XhKHSsqQn8mH8MlTsqIUZEXhDZmm9FJBThdfR67D0YvjCMLkvXilXpibsPEll3IWJE5IU3TbtMa36bYsU+Gcx0vhrMjL7SxDICWfFP5bxbJf+wiILCBfT1J/CBQR4w21zywF13Ko7X/ygPDCerZRfUlW7ZVdV1OYHHs6M464jDXCvBeiaOcr2E/v5F5B8WYTktpRzn/gciyNkZQ3d3As+/EMPhIyJOVksoKFzAyWoJx0oXUKaTB277WXm/x0oXcOg/xb9aUpZcZAxlpfA7OWmztKjZU4PW460YaBu45fpUwxeGYdhuSClUutJUuaMyZT8tzjh++asIWpxxfu0vXUpgy9NReL0JHC+TLVf5h0XsfUW+7sdKF/CBQcJbb8uu2HL9rcVqpYOJLCYOnn9BFgbMXbbjRdnC9oFB4ucGpMZiJU8sXkfJBwYJ3//BTTzxVJQLzAc1ETy7NYr7H4jgSncCP//FTQQCi3jokQgCgUU8+psILl5M4Ps/uAlJkgXSwIAsxqJR+e+sx6J44il5H28JC9jytGxZZcdQcr49zi1X2mL5JcLnS2DHizHcc28Yu3NjGBxK4J/+OYK+/gROVsu/AXYfWyyy6PJ0JlCuly1X7IVB9778eyrTLeCttxfwxpsi/mNXjL9A/PBHN/l5DLoH+UtVt60bg+5BuHQuDLQNoMvSxcuAeE560P3nbrRoW3Cj/wa6LF3Liqzvfu+m6m9l54TbEVmA/HI40TuxYs/CTMBeYm6V5Gr0iXgCo5dHqRH1XQ6JrLuQbls3zHvNGL08iqL1RRAjIsb8Y6pA7xHvCKYD04jMRvib0Yh3BKZdJl4Uc6J3AgNtA/yhMDM6wx+CbJ/AUq8uNpl2mfhbHqtjpbR4sDoya21knEz+YRFPPBWF/Wwcz22TrQDmWtk9x96yy/US/3+LM479r4poaIzj+RfkgYbto8Upu/x2vChbxr4OF6SyXlMmp4JHCnDq1VPosnThLxN/WfW8WLHFW5mWi8n6JpAssp7bFsP5djl+rsW5ZJks0y3wdQE5M/BT/ac49845PnlMHvgafbjWdS1tuYcqo4Ssx2QLFrMaZT0WVVkxf/ozWWRt3BTl/yrdjM+/EIPXK78IMNG55ekoLl6UxR875+VE1v5XRW7FYq7IR3+z5Dq8Ey7YdPh8Cdxz7+0XnF2NNlc87f4//J8f3vL9Oj+ZvsZXcCDIg947azozUsIl2d1+u/Q4emA5YOFFf79ukUjcWUhk3YUwkzMAbuo25hjRbmhHj6MHTYeaULevDqZdJtgFO4w5Rl7osmJbBe8F6Ch0wJpv5cGfbr0blgMWJOIJGHOMGL4wzKt+d9u6+YOsPq+enwurGaMUVCwrx/gfxpRzXwvPbYtxK0fOzhjKdAv4yCTxuBvmlmJxUf9fnhz/wwKGu3sS3LLR5opD9/6S66qvf+0P1xZty6pFOdORHIz7dUzFG4p5DMpysAbbtzJ91cyw2dAizrfLbtcr3YnbKvtgOS1bwJSChlmKXv+jiPoGWZS8flDkls8PDBIez5ZdwS+9HMPeV0SVy/BWP8Nz22L4+S9uwuuVLVGP/iaC1/JkK93JagmzoUX8+Cc3YT8bx4OaCKxn4njiqSj2vyqLv9mQHKgfjcrZgz/+yU1MTS3ijTeXznlqahEPaiJoaIzjoUdS3cM//dlN3HNvWOVKfFCzJLJOVi9d2GgU3CJrPRNPuebRqCxuzLWyy3G538WNG7JlLp0IikblWLN0Ly5r3X8gsIh/+uf0+++o6lB1N1jLlA5l03bliyKzEDF36e3EVvp8CZxvl8V706EmlZWYfb433pSPU66XreHKa8RQus87azpVXRVIZN3dkMi6C2HxPQxfgw8t2hZMDk3Cmm/lcT0sHshb64Vb78aIdwTWfCsG3YOo21enKirKHgrsR12aXcpjiRisAGOydWP08qiq2jurKXM7VpDBoQQ2bopydwhzLVlOSzwrLWdnDCer5YFJW7wA7bsLKndUxQfy38xd2H4hgb2vyALrVrLCKndU3lYtnK9bYCmnyh2Vy1bfFiMiuixdaNG2rNqnkU3K+yw8FeZZqM4S55pcIvmHRS4Cvv8DWST88Ec3kbMzlpK5ttz2TFQ/bmig0AAAIABJREFU+psl4eHzJbjQng8v8oGuzRXHfHiRD34+XwIXLyYwNbW4bLbdagQCsrs5/7DILWdVRgmSJA/Qff3yMaqMsuuYxfP5fHJ84GxoEeV6iVusAoFF/sIgSYC5VoLPJy+70p3gMWVKYRIILPLryAZtALCeka23J6slPmjPhxeR9VgU//CPsiD7h38M8zgySZID47/7Pfm7+OWvIlzkPLctphJjz22L4b7vhFXfHzsnbfEC7vtOGFuelvf17FZ5/9Eo8Hh2lG+30v7ZubH9//BHN3H9eup3FJ4Kq9omLTexTEAlwYEgdzuWP1MOj8kDl86F4g3FvDjpsdIFntTCyrHMhtRJCSxZYTa0yK/zjRuL8Hrl752hPE/Gz38hf66sx6I8s7N/QH4R9PnkF4/k+NN2Qzvfz8y1tVXTJ76ZkMi6C+ms6UTFNjkTihUHbT3eismhSd5TzK13w9/sh0vn4mKLiSxWlJOJrLngHG9VI2gEiBGR718JE1kf/UdqzIoSJrKUFq+7DWbdu1WRFZuP3bZAYkVT01UTv5VJm6VdNSEiNh/jveXWKrIAObOM3TtzwTlIosStZ+nibS5eTHCXFqsx9fNfyAP88y+s7N6SJPBg8yeeiq66/t1GIp6At9YLywELyp8pR8W2imWL+168mOBipKBw5aQO5lZk6zGhy8RZlVHCD38kfwc//slNnKyWuEVsd+7SNT7fLrtE77k3jKzHZNf71NQiL2PBvg/7Wdndx5JDqowSF3H3PxCB5bTEhZZSTDCXK9u//Wx8WeEtRsRVg+DThScwq7I2S8tfBMWIiLp9dRA0glwn8K9JCSys4A/7RGx5Wk6+eeNNEW8LcoLDsVKJWycbGuVQhj+flVQii1nx33vqPT6PbfPTn8mW0JydMb5PZo1PzuRUxsGSJevuhkTWXQirYs76C04NT6FuXx06qjpwxXYFlgMW1OfVwy7YefNnY44RjkIHz2rzNfhgOWCBea8Z/a39KFhXgNHLoyh7sgzthnaY95oxfGFY1SqHPbDYwyw2H0tbhJSJrOQBOjIb4W5Kj8mjypibC87B1+CDNd8K814zggNBOEucqowgtu1ywmcuOIfOmk44Ch3orOlUnZeyYCFrF8SEqZLwVBj+Zj9PFXfr3fwhJ0ZEXlfMcsACf7M/xT3H2nTczqT8XCwmrsvSxfvV3cqk26JbNSEiPBVe1RWT/B26dC7ot+p5XSTbERucJU74Gnyo21fHrQNK2CDPBqO9r8h/s1il5bjSLQsLVq/pTlWX/yYwMzqzomhQ9hEFloSM8jqmYza0yK1IzOV+/foiF1SM51+Qg+WZm8rrXRJxzOIGAC/vlb+rZ7cu+bbufyCiymacmkrd/8ZNUZWwUwbtKy10bP//8/9eXUCfrzi/4r36wfMfqNYfvTzKl7l0Ln7dlfe8v9mP1/JEbkl8LU/E9euLeC1PRDQKuRSJICfB5B+WXc75h0Ucf0/OLmaWSwZ79rE6XJIk7+OhR+Tivd7PErCcltA/kMD+V+X9Pf9CTCVuAbWLk0TW3Q2JrLuUmdEZtBvaucUiPBXG6OVRXvNozD/G47AS8QQPhmfNTgHwBsjh6TBC4yHE5mMIT4URm4/xsg1KmIWFiSxfgw+CRkhZj73NKV2Nk0OTKHuyDKXZpfA3+2HYbkDJ5hJMB6aRiCdUDz5tllaVWcRcXEq3AKuazBjxjqBkcwn0W/XwN/u5RWguOIfQeEgVK1GyuYT/nWz1UTaVZRNr5WLMMUK3RYcuSxe6LF0w7TKlVGwe84/xVj+3Oi33ME3EE3DpXLeUFShoBDQdalr1Pkr3eZVTsjXSY/Kgz9mH0uxSXPvsGrea9rX0wa13p3URJ4ssZmlRBnezWlLMXRONym60e+4Np8RSRaOyZUdp9YhGZSFypTsB+9m4Kk4oEFhMibcJBBZ5HFS6WJz5sNwBoM2ljmeamlpU1bxSnqtSnKzE5NAkal+pXfX766xeav9k+FDiIqX43eUtWUoxpoRZrpjbi4kgZSzQj39yM8VSlrNTLcaUbksmOJQuYQar5aW00DDxpxQlyftfidWynJPvPeUzY7kknsmhSezOjfEMYeuZOKam5fIcsyE5q5TFlrnPyxnOPp/s0jXXSjhxQh1nlRwq4fPJomo2JO+zsSnO7xP72ThanHGe4amsrk8i69sDiaxvAf5mPx/s7sTE0rOTUYoUf7OfZxEq47GA9JYsVtaA1ZxhVZOZ5UMSJe6+Mmw3QBIl1QNRt0UHSZR4Q+jiDcXcEpaIJ1D+TDkEjcAzJ1mgPhN6kdkIF4mWAxaIEZHvS7dFp0qT7rJ0qcSk8nxZled2QzvKnylXNeZVIkZE+Jv9/Ly+ishi9Dh6blm4JX83yawW61K3v46vO+YfQ+PBRiTiCVTuqOTFE1uPt+LKmSu8D2WydfD1Py6JrMGhBO5/IIL7vhNGi1MenG7ckIOfd+fGsOVpOVjdemZJLCgHYbb963+UXTrHSuU4PSYinn9BrkN133dkQZF/WMQ//XMEb729gIceifB5bL/MlXmsdElYzIbk8/nlryLQFstJE9GoHID/05/dhLZ4AVmPRbk4ezw7itfyRBwrXcATTy1fqZ2RPNAvN2mztNwa+YFhSWQxt1w62Ho//ZnaSsjcdeycmTVq7ytL+2JuXKUwShZBLc646tpt3BTlk/Kzp9sXm3e7Iqvn7Mr3/6n9p1Trs987C4UA1Nat5JCIQfcgavbUoPyZclgOWNJazDtrOmHMMaJiWwWaDjUt++xLThhJxBPocfTw3wt7TimZC86h3dAOX4OP3IXfIkhk/Y1w6Vxw6Vy3XWRSuV11bvWaHtprndJZI2Lh9LFGReuLIN5UP/TZg8Yu2AGoH2zsvJlbrTS7lG/H4iSYOEvEEzxAm82LzEb4vlhdGfbWpxQ8k0OTKQ9SJvSYZUq5L6Ww5CLr35dElsfkgaAReDXm+rz6FCGWjvkv51H/ev2arvvN2ZXdZwvRBdT+YXULiHK6aLy44j5XE1nKwSI4EIS/2c8zWsWIiNB4CJNDkwgOBDHmH8NccC7lnmZ1nH74o5v4h3+U3YRK61HOzhh++CO5lpT1TBzf/d5NXuwzeVB+dmuUuxmtZ+J8u4bGOC9jwOKLPvir9YcVurz/gQg+MEh8P/fcG0Y0KruI/uEfw9xllH9YxH3fkZcxq9uFjji+/4ObXDSwQqdXuuU6WIBcdPSee8Mplq5kGg82rvn7Y6JeGZO1XKFSADxeKtkVyyxXLEGAJSGkE0EriSxWbuGee8MrlkNZaf+3bcmyrmzJaj7UzNdV/rYN2w2q/Qy0DaQkbQy6B1GwrgCl2aXorOmEfqs+xWLOmtUbc4zwmDzQZmlRml2qSjRh1rP6/7NkARYjIn9Gd1R1oOlQE/8/Yzowrapmr4yXDI2H4CxxovFgY9oX4HR1tJTzRi+PLvviTGQeEll/I1hrhf7Wfnzx6RdwljjRdVou5Odr8PEfRpelC4PuQQxfGMbwhWG0G9pxo++GqnDdnRZZ6eJq5oJzfLkxx4jQeAjVudUqkcSwHbFB0AjclcbcikyUKIO7lcKIPViUFjDmzkpnFWPzOqo6IGhkN2Ly/llsBLD0ZstEFgAeF6Ocd8l8KUVABTwBCBq5wOrk0CTmgnO8NcZqKK/dStNaSJeOvtLEGnkvx2oi6+M9H6/pvFaCDfCPZ0d5OQClq/CnP7uJH/9Ezjh84qkoj/eprZNSBuXvfi91XZbFx4p0HiuVi3oeLZRF2hNPyT0O2XbKcwKWhAPr5ffQI7IVCwBvEcQsa1mPyfu6/4EIHtREMDiU4Me9eDGB1/8oqlLz03ErIstj8gCQrWtM3CjrZDHsZ+V6cH+2y+f5f/1ELbIe+bV83fv/Gg/F9nWrIkvpLlxJZK20f+X3yQT4WkTW5frLK14rR9FSHNtEzwSfv1JPSkBtCWcxoKymHHt+zAXnuLueWa/cejcEjTosIp0VnwsvheudhSwwKxV7plXnVmPQPaiK12PxpB1VHXAUOtBl6UJvS6/c89B7Dd5aLwbdg5gOTKPH0YMeew+6LF3ocfRgemQarcdbSWT9DSGR9TfCLtghRkR4TB5M9E7whqqs3IL/jB8t2ha0G9rh0rnQom3BeM84b9LcZeni+7rTIitd653pwHSKCPM1+OAscaasyx40TLiwhxHbt3JSbs8C65XHT/fQYp+XzWPraLO0KftXvi2yc1AKKrYv5Tx2vslWKuYeLVpfhI6qjlsqaMiKtn5VkQVg1f5tyknpKknHavfOnShGysSQ5bRc9oC5qpjF5557w/inf47w0gisLAOzyrBBWZLAhU7yuv8/e28b3FaVpov+pC7cgVt0dd/pPtXUpes2VVBUX4qCOuYEMngIQzMZwniASSYDnBxOBhgP4SQTSMZDaEKbE6K2jYzjGGHhCNs4cttG8ZdiFLeFbRTFHyiOUew4xjYyjj+Ev4QtS9re2nruj9Vree+t/SXHCQH8Vq2i25G2trb2XutZ7/u8z0OBktie5Y03OQaA6GtpJif9oSgjatP3UkDwq18vJYmB0jLci5kxdizKxaEZrG3bY4oSBPI4U3rG8O8n9rGj2Tf6nWjwPAEwd9y5Avpuujks4ZLdcusSbrp5hTO1mkzWfCiBqWAysR4gIFBMaFc6T71M1sxMQlPWQ4+TJX6G6aZIbT4Tx4B7gD3XtENWzBOlTTKmNGlWjOrOUUFoIHm+ii3G2HHEvyXdUPob/Rj1jbJzpaV2ebmwo6wDXpsXQlyAy+SCr8qHkTMj+Kz4M3QfJ3ZpXzR8ge7KbvR90ge/k3hGnik9g66KrnWQ9R3GOsj6jsJr82JubA6zgVksBBcw6htl/oDj/nGMdIxgwD2AwbZBVooJTYYwdm4MkxcmJV13RkBWzoYc+Bv9CHQFMOobZU7wRkGWeCLQm7RodqT1aCuAlUyW3oK/WpBFv4e8LCAPoyCLcmbe+/v3JO/nIpwkC2F7xqaqSSUPI7+R0dAjq8uHFhjUy2TpZcKMBF1Ixd569P+7ThFFdCWFcwqyaIkPIJksJSkHCpToZwBEy0nezUbjttuXWElNDrL+2wMRiSYXQPhYFCjKY2YmgWM2nmXZ9FwFxv3jhn63nA05kg5RqrxOQVRVNY9AIMGuL1V8p+VSWv6k2SdxBxvlsIkzSGKyOlWrp+VSKuZbVs6z308Mlqghtfz44qYFygt7+/AyHniQWA8pHV8tuu3aXLbOj1ZK4731K9lzxz6H5u9BAZR8U0Wfs966XrbBEs9DPMezz6DzwCdvfwJTmgmNb5LSJaUtmNJI6Z1u/uhGqauii2Xi8zbmsWOL59vQRAgVL1Sgt64X4ZkwavbWYCG4gK6KLpxvOg93gRvuAjdCEyF0VXRhpGMELe+SDfr8pXnWzb0e302sg6wfQHARDkOeIQZIlIYaAFHy2VMCUeKdlRiQ8BzPCPN0QaD+hbQNfaBlQBG0yEPOvwKMgayu44QvJW/hFodYv0oPZNFJTzzp0q5NgOx8afejdatV8zvR+OPLf9RcIN5Jf8fQcQCg/nfGy03iBUAprkYmiy6utKuKgoKqah4PP0LMkMUcIgpkKMgSZ1buu5+U6eSvpUBJ7CNJS3w0u3W+T2CA67bblxg5XAyyXKeIVpKc00QzRPRcZmYS6OwUGJ9r4KLASOFyL0uloIux1vAe8ya9b3/WCmlfPOg5iK/bSy8Twv7Tz5JSaSBABFkznljJiP3s50vMTJ02BNxyK7k20egK0f0nP13Cb+4iSvZU9f6225fgPBnH7j3EA5SKwNLMJT0+FV6lgOqWW8l7eV56/DvujEg69eTR+VGn5vUSZ/fFDhV6my818WTKEfVYPaycKJ8b6TxA5wb5fCXOqNmescGeaZeMsXNjcJlcSfONHGStx/c31kHW9zQWwwnFHTPlQ8mHEs8KkPKlxDsurdd1V660litNBnIQJN7NibMqVFaChlImi2aOxOdEj996tBWR+Qi+9HwJU5opiR82eWFSwplSOn96LNqEQLsC6aQXW4whOBhk5T4KxlKdBNcyk+UucKcEsrTO7+NXPtZ8b9n/LDN8XvK4dCnBuE90cS0rJ6r8tANu2/YYAwVV1UTVn+pi0fIYVRMHiDr3T366hLr6OFPqvnQpIdF9os9FNErKZE9tJebQjz1ObG0ouf6668NwnowzbamHH4kyKybaiTc1RSx1AOITePc9Efh8xAx7aiqBHc/F8OjmKLORUcucySM0EdLsPFV7XoEVoj69rj/56ZLEUgcgTgm/uSuCn/18CRlPRNk5DVwkYpjiQbsVqczASy/HJHIU1K7qtdc5VoLs7BTw1NYofnNXBDueWzGSPu2NJx2fct2mphI4UriM3XtWdKkAoMhCOHR6Iqt6Zda+T1Y0/cQWUuZ0s6oxNaAOssS0ByVuKLAyZ9F5rO61OpjSTDiRdQKAdJ5QEwimz7OYP3qlQRbPr4z1uLKxDrKucOzP4nD3PZGkSfBy4777I0kqwYA6MVqu50SDi3BJgpTyySa2GGPZKVOaielDye1ZQhMhCHGBTTxinSa6oNCJhsoA0O4dIS4wfamavSuyATTTJt7l0XNpONgAZ7YT553n2Xspp4GLcCjaUsRAlrjbiHY9Aiu7VXqsvqY+xtEo3FzITLXpe5U4ZHqin+LvsRYgS8xxu1yQpdetWLqj1PB5yYOaJItHWTmPqSmSTXngwQhb/I8UEtXtI4XLWAwnksAA5VIBpAxIy1PRKCmjUb0malVCY+CigB3PkU5A+vcjhcvstVS64bQ3jpzcZQbQjtlIlu2prSsAZWqK2J/seG7lfKamiHDl08/GcPc9EZa1MRKxxRgc+xxJGm5G+DO0RFlVLdVX+iGH2GpGaXz52ZfsteJSniltpUtTHNS1oO29NpjSTPjw2Q8l/04Bk6/axzYjzt9LQdbRvztK5rXzZF6jZcWPXyVyEnNjc+wc1HxQ6fcymsk6buexbTuROzH621P9ORpPP0u0wZTWkPVY21gHWVcw6urjeODBCNMBWsugi4Q8qJ6TfIgJ4PLoretV1cnqruw2LIIZ6A5ICN75m/LhLnCD53iWCSvZXoIeRw+qdlehclclE0oVg5CcDTkYcA8kZeUoUKScqYLfFsCSYUFkPgJftY+BAl+1D+U7y9muc+TMiCRrkLcxL4kvlrMhBwW/LUBkPoLwTJiVAYq2FMFd4EbpjlLUH6hHaCIELsKxz9Pje9D44J8+0Lx2+Q9p89XE8Sfzn1ICWdFv1dvd9DJsSvZK67G2wUU4jJ0bM8zv+7GG3uZCrmsl5hvKn1PKi6PuEPRZFwd9NkbOjLCSnvw49PjhGdJU8NHzH8GUZkL1HtLRKN7cyc+PdilS/buC3xawf9MCWdRL87HHyQbAdSqOkREBdfXEL3NomPh2zocSRF3+ItmEdHaScnkgQDKwp08LyMldhusUKQGLNyfrsXaxDrKuYLz0cgxHCpdRVx9nBNCpqQTM+ctwnCA+bi9mxtgDAJA0fLGVh88nMCuH117ncPFigu3Ao1FIduHiUOvAWW13yWDbICNrtlvak4RLuyu74W/0w9/ox/TItKK4KS0R9jf3ozarFvZMOzxWD+vImQ3MJnUFDrYNwmvzqnYi9jX1wWvzSoQv+5r64NjnQOWuSkn337h/XPG8AbLjDXQF0FHWITlWcDDIsnVchEN4JowWcwtrrTanm+HY5zCsc0azXlrDaNDsm5GhJLEhDj2umBbP7fsaPMcrikFeq9Gc24zgYBB9TX2YG5szlDn9IcbpY9q2OlMXpiSvF5cMxXNgeCbMNnW9db2Y6JuA+a/NyPurPCxOLwIgWcbip4px7J+P4dvJb3H+5HmS7frvK9muwOeEb0VLg8BK16C4GkD/JqYpBAeDjM8ZmY+wjSydT8ScMrm4b2engPvuj+DRzcRP8sXMGP79FZJNfeNNDjuei2Hb9hj+WMXjqa1RZv3z6OYotm0nFj6793A4fZqYW9OOWSNl7vVIPdZB1hUMWh4ZGhZY2ze9oR97PIrh4QRuuZU42992OxFgvPseUkJ5dHMUnZ0CfvXrJaIo/R8cXswkD09np6DaiaNGDh0+PfwdXIH1oHHkb49oLhB5f5Wnf5A/R9lzZYZBlligUSn0Mll6YqtXI+bG5jQ5NUZiengaXRVdqNpdxcrjqYAVnuOZDdXVADl0YxCZj6Dd0o5R3yi6KroQmghJ/ETFoSRK+UMKPU7W3NfJmUB5M5B1q5X9/oWbC9lvSZ8DSl+gGW6a8eY5HuZ0M3I25LCMIxUVHfIMIbYYQ4+jh4ElS4YFs4FZ8BzPxI1LtpeAi3Ascy+uLtCsm9fmRWwxJtlIOfY5JPdcVTWPN94kHaDHbDyz7dm9h8PuPRz2Z3GYmUngjTc5vPRyDB9V8DhSuMz+TjfuNJNVVc3jtdd/2PfOdxnrIOsKxsOPRFFkIV5Xd99DDELTH4oyz6+ZmQRuuJGkmW+7fQnDwwmmKn2kcBmBQALpDxHSL31o7k0jekJqIEtNlmHi/MSafa+5sTmM+kYx6hu97BIHnYguN3iOT9rxXUthBBAZDbGvo94Qi9YqRaoga25sDl0VXfBYPego68CQZ2jVrgVKsRBcwIB7AO4CNyp3VTLOnxppWC24CMdKzlSEVj70slnU2kmJT5e3MQ+lO0o1DctTidhiDP3N/XBmOyXel+GZMGYDs8yEe/LCJDxWD1wmF5pzm+HMdmLkzAi6K7slXEMag22DqM2qRcn2EuRtzEP+pnxYMiyo3FWJdku7Ilcp1VgILjBrL2e2EzV7a1C6o5Rd96ItRUwl/XIAql53IS3ZiUOIC8ydQf77iWVwwjNhWLdakb8pH1W7q5CzIQcuk0vSqDN2bgzmdDOKnyxG+c5yJosDSMt74kHnJEpup8+uY59DcuzYYoxRLejv1N/cz/inlbsq2Wtzcpex83nCqWr6hIjQXrqUwKObo3Cc4FkJ8bQ3DufJOJr/FGcacT6fAJ+P+CmWlfE4bufR2ytI9OXWY21jHWRdwXj78DLT/3l0cxR19SS1e9obZ0J+110fZmKCNA0MkJZxShwGwDqp6MO1P0sZZFHNF/lYiw6VQFdAccGhvCUjE+jc2Bx6HD2oP1DPtGLo+2KLMTQdakLxk8WoeKFCUlKUx0JwAX1NfWjObUbpjlKm9g6QBXawbRDuAjezgVEL+rp2S7sh9fbVxlqBLDGRVm/kbMhRXHjEYRRkib0elT5HXBZONajZuZb+l7jUohRCXMC4fxwdZR2wZ9oN8Qipj6ZSfNX5lW7npXjU/mctBlrUjycPLsJh5MwIWo+2sgVb656wZ9rR39yP0EQIHqsHzbnNGPePY7BtEM25zWi3tEvELkd9o4aaLUxpRFpAbriuF0JcgL/Rb0hkVzzyN+UnWdoYDT1Olta59tb1omZvDYqfLEZtVq0iCZ3KtNDrrBSxxRgG2wYx2DaYMmCMLcYw6hvFbGBW9TWzgVlMXpiUiKIOeYZUSfM0pqYSjEqSSiyGCQ1lvcvwysU6yLqCQY1mf/FLIrZ42+1LTOCv2MqjxU2EGI8ULrPsVpFlmdl47N5DMlfn+4htyMOPEPPcf/030rH41NbkJ0pNK0spW0S5VHRoAbEB94DuwlXw2wLF7ABVtBdbRcgnx9nArGLGoWR7CTuv2cAsvDav6uJhybCwHakcBMondrUdru0Zmy4wWU2sFcjS0kJLWvhFNh5qYQRkcRFO0mGptVinUrIaOzdm2EBbS9IASL3j0pSmzlPsb+5PKVsoHvZMu2pGZbBtEC3mFsPgR3xP1GbVIjRBxIg7yjrgb/RjsG0QXISDu8CNjrIOllEUl61SGcVPFkuyO2pB+USruT6mNALK1UqeWvH5Hz9XPaZYyHM91uNainWQdRWCWm1cjVZrtUVYvviJTZvpUNthKQEs2zM2eG1e1rJMhzndnFS2UwIz4kU8Mh+REMrlCy9dYGmHj9rI35SvOvnTjkWALHhaSufWrVbN3ebARSGlHSM1wza6oKrF3NhcSounEXK3Hsgq3FxoCGDRIZbf0Au9lnw5ANCK1YAsceaHBu30Uru/HPscrBwmLuvJ7x95CVXgBXywTbvDVD4KHilIOj+9UMtk05G3MQ+WDAvsmXbYnrEpNmRoZQ1HzowkSb5UvFCBdks73AVu2DPthgCqOd2ccnb9bM1Z9eM9ZNY/wHqsx3cQ6yDrGovOTgHOk8bq40rqyGI9K/Eo31nOugObDjUlLRBqXWizgdmkhV2cVRDiQtIiLFdY9lg9quDAkmFhBqq9db0s40YlEuigJqlGyhNq2ZGcDTkIDgYZ6MvbmAfbMzbFc7NkWJKyfzxP/OMeeDCCbdtj4Hki1EhBtJrvmlEbFdrSrRapZLHEGmVakWq5x8jw2pKVypVCrfyoNrS4X16bV6LZpjdyNuQkHS8yH1EETkVbilQzL7OBWfiqfUn3nNg0mEaqHqOpNh0oCQszEJJuRndlt+I1XAguwGvzSp4DpVLqQnAh6foocf6EuKAL9lK5R2n0nOhRPZZY/uCHELHFWNL8w0W4lPmPgQDRU3v62Zhi5WM9rnysg6xrKHieeID5fERp+tKlBKJRoly9GE6wMR8ifzfnE+FGcT29eo+2uKTaaPrfyYsCkLywF20pSuIiUMd68ZBzPBaCC4oAMH9TPtOt4jkeDQcbYE43J+2wxWWMyQuTioth3sY8xqsKTYQUs1V0F563MY9l3EZ9o0m7c1PaSmcRjRZ3HHfcScq3d9wZwWlvHE9tJW3UAFQVq6m4qd7Q2tlTLR8jo3BzoeGS57F/Praq+0VrvP8P7zNxRq3wWD0pASMjpayxc2OGynFKGTfaLSYe5TvLDZVAhbiQ9KzIOX4eq4fxB41831RA1ti5MdXjFj9ZbKhBRSwbkL8pP+k5lzsNUNsstdACffQZTIXXJPYjlI+jjx01fBy1iEbBnAQSu5wMAAAgAElEQVReeZVDxhNE8mB/FmlEcp6MG+YujZwZgXWrFTV7a1C5q5KZOxt9L50PuAgHLsJh3D8Oc7pZV4pnaiqBqmoeL70cY0bsdFBvS4BUV8Q6i23tcSYj5DwZl4hnt7jjbANJtbfWw3isg6wUYz5E/Lk6OwVmJRGNgvmCiYfeA7kYTuC4ncfO54lXWlk5z4jtjhOkrba6hsfuPRx2Pk/0TV57nWNWFcdspJVX7HSf6m6ZDqWHV6k8JQceNORlOnE3DA25bg0d5nQzhLgg8fnSOz+lBVFuecFFOEaulw95pkGpKzNnQ46kbEjbo6mYX98FAS+9HIPzJLES+dWvSYfo24eXUWRZZveHPCunNpRAVmwxxjJ9Rkbh5kLNUqc8jOh30RJTKveTUiZHLcb944bu23ZLu6HjcRFON0MnB2xK954eWI0txtBuaUfN3ho05zYnadSpuSzMjc0Z0jrT89wTR+mOUtVnS6uhYyG4AF+1Dx1lHZi8MCnZbMhNheXPUsPBBlTuqoQlw4LarFrFayWnE8hHb12v4e+opgFoSrs8qZFolDQW3XLrksSq6KmtxKXgppvDEmuo117nWPZaLcIzYZTvLIfH6mEuHKloFRZtKUJoIoSmQ01sQ2DPtGs2awDAa68re1vKzcABkoUvtvJoa4/j6WeJpmNpGc84w8ftZB06ZiOj8o88XKfiMOeT+W1dV8tYrIOsFEN+477yKsc8y+SDLrJq0dtLdLDo6z8s5bHjuRjTLtm2PYY3DhLtk1deJWN/Fod/20VsQnbv4fD24WXJ5xz/1+MpLYZ0TPYnd68olafUWr7lpR+lcgygvKhTFWWt8pE8M6Z0bmKTZxpqAEVe/uE5XhGQiUHltu2xJJX9p7ZGcdxONNBeejmGuvo4tm1f6QAF9HkydIg5VLSEowYS1RbUVGUs9MBT/YF6lskJz4QNlyyNdDbKQ49zp+SpqRZKnEMxeJJnFZRAu5IkAo3YYkyXtK9lHq5UZpcPo+bcWhkjNaAHkIyJViZRbKkkNlhXGyXbS5Kuq1KWW35/GY1zJ86pHuf9J943fBxxTE0lJHOw3CuTvoZ6Y4rBlh7IcGY74bF6MBuYhSltBVBOD08zakBsMYaxc2Mso0elaCwZFoQmQpi8MMnmKnumncnmTA9Ps05H8ebMdSqO9IeiEm9LJZDF86T7/Y03ObxbsIwXM2P4j//kmEXVG2+SRqxjNh4FR8iG/g+5y+joJJqPu/dw6x2JBmMdZKUQ86GE5Ka94UZiMBsIJCQ39X33R1BXHzdEjp6aSkhAFs2C0XIh/S8d8yHinzYzQ14XjUpNPj/6l48ML8psgnpSeYKSZ6eO/t1RLHyjzBs6+3EyKVVs2EpDqZTzeeXnAID295Q1vt77+/fwzdA3kuMolR6VQJaazZASKVwJQIizCRlPRBlworHjOWIoXFZOMo85uUS2I/stjmnPGAUm7gI3k6RI9Tc0p5tXpWKuBbLyN+UrlsqMZta0rJyUQg945G8ybj0EQBVAiJ0DaCiVn7U0xoyQ9vXO1+9Uz8yY0oyBSiEuqOqAmdJMqmVCLsKpEvfpEPOcjEqHyDOEYi9TpZFKBkorI2z9R3VAqxY8D4mB+XXXh/GbuyKq4CHjiWgS0NLaSNsz7XDsc6A2qxb1B+ohxAWmhdZ0qAmjvlHYM+3wVfuYfVXV7ipU7a5ijQFVu6sY2KYgq3JXJZzZTgQHgzCnmxV/Y9ep5I2/GGRNTSXw2WekIjM1RbxCh4eJHmNnJ7HY6eomFj2+s+TfRkfJGtTkiqOtfV1Xy2isg6wUIxBI4Lbbyc7nttuX2N93PLey06EaWEaDvm8tbly1skvh5kJYMiyKvA2lHfPi9CJyH8iVvE7Lx05JjE8J9CidHxVznA3MKnYmKXE/lDSVlBZ1LsIpXg8lAUkxJ0U86C7z7cPLuO32JfA84DhBrI92PBdDizuOYzZS6v1jNS+xUNL6TdZqWDIsq7aJoQa3SkOtXBULxwyR1iteqMByRJmnphZ6mQ+jmbqF4ILhY8yPzSu+TotzpNWdSsd7j7+HhKC+CNMMh9ow4ovZf0q9G7J8Z7nq+/pcyve62vmHZ8KG7kWlZ16ru9iUpt3QII6u412qx/hg2weGjiGO7LeSS2tFluT7dWhYwNPPxiRlQzrePqx+f9uesaF0RymKnyxm5fPKXZWo3FXJdADbLe2sMWb+ErkPAbL5mRubg7/Rz+4De6Yds4FZLAQXYN1qBc/xirQMGnrlwvW4OrEOslYRFFCJQZb4gdUrE8rjZz8noM1z+vJBlhIXRb5YLAQXJBklpbKIEn+q4oUK1c+Vu96b0pR1mpQAh3gnNnlhEpW7KmFONyNvYx6aDjUpEkaVdsdqnAelHbsSyFLbrdN0PNU9u+/+CG67fQmnmuO46eYwXswk2ay774ngowriF5aTu8wMV1PRRUplFD1WhHZLO+bH5lV/F71492/eVT3+R//yker7QhMhQ/Y+qaqhR+YjmtfrXO05Q8dRy3ooEd7Vuj+1ynVGOFXicptSjJ/X7jrVs0QCtLOkrj+olzv1smimNBOOv3hc8h4jhH2luUQPkBtV8+8o61A9xrF/Tt1j8960SBIQOe1NnoNfeVWd55T+kHq5onRHKbw2L8umxxZjqNpdJXkmarNq2feavzTPTKotGRaM+kbhb/Qzrqklw8I2COU7y9Fb16vJaTMKsgbcA+x3C3QFJM8I9XaVh7jzMTIfuaJCzt/3WAdZq4idz69krWgcs/GrBln0feIaP88j5YwYoAw+9DJKSro4fZ8k73S1yhcJIZFUnqFO9OJQMiQOjaeuRq/UDagGspQWbSXVaSEuKE7gYs7DfIh07ygRX6kOGs+vyDkkhISub+FqRv3v6vFV51cpXzd5aH2GHifISMejnlK7UmgtynodbTTUsidKi5JaQ0bOhhzVzJmafZV4KJUlxTHsHdYGLIfVQRJAsrRawKfH0aP6Xr0smiktucnFyGZB6ffWAkemtGS+pVpoGUSn0iQAELK7Em9JST7nvvuTwZiYGqIUlOPZerSVXWvqLNHX1IeF4AK+Pvs1Kymb0khGL39TPiuxjvpG0ePoQcPBBlYWpgCt9Wgrip8s1ux8NQqyhLiAnA05WAguoPVoK3ocPYgtxphnqNfmZZ6LPMcjPBNmciALwQXMjc2ht64X4ZnwmjiL/NBiHWStIsQkSBpl5eoga+CigJ3Px3D3PRFkPBFNepDF76PaS3fcGcHTz5Iuwp/9fAn3pkVwzKbPNFTioeiBLCXAoUSm1SOpygGe0iJd/e/JEhORb1PTflEDQ2ogSyl7pvZapXLl5UwcRgjDqYzSHaWKIpqriTgf1/ysE/tPaL5/IbigywGs/51xYjMNrZKhkcWUmvnK32tONysuSt9Ofqv6eQ2/a0AikQyox/3jmh2Mx/75WBKPUB56JTv3u9ogjXatqY0v27/UfP+pP5xSfW/Zc2VJXap6XbJq3ZhaXYGmNG0wKI7P3v9szUCWzycogiZ5YwtApHLUQJbanNxwsAGWDAsDS8VPFqNyVyUWggtozm1G69FWCHGB/W+XyQVftY9ZhbkL3Kj/XT3qD9SjZm8Nzn58FvZMOwPug22Duh288nN9docyyArPhFGyvQS+ah/smXb4G/3w2rxwmVz4dvJb1OytYefVcLAB/c398Fg9cBe40XCwAWPnxtB0qAkt5hZWAl2PlVgHWasI8c5m5/Mx7HyeGD/Tv4mzHOf7BPzs50v4zV0RzMwkWOpZDLTEIMucv8zKhzfcGMa9aRH4fAIe3Uw6Rqgmk1LEuXgSj8qUZsLZj8+m/B2VJka5RII85ER5JZClBHhSDTUF9VRAllortFImMDQRYvozodDKbxsIrGiWqTU5TA9PXzawMqeb4TK5JP5lga5Ayt17SgBD63P1fm9AnwBOyx+pnqdahiZnQ46uobiaFIhWt6AWCVwN1A64B1TBnBFNrx6HurimKU15cyQOva5VPSmPyHxEkdtoybAoln+4CKfqqFC0pUj18/RAlt73NPJ9Uy0Xnu9TBlm33Lqk+Cxnv8WxeZmO1143biG1luG1eeG1eXVLdPLv9k//rAyyqOk7FYb2N/rR4+iBY5+Dke8H2wbhb/Qz8j0FYtT2zGP1wGP1YNQ3amje+DHFjxZkVVXzmA8ZK+sNDQuS0h0lvqsNcSbrqa0EfFVVk4Wht5c83I89vvIk//QvyfGCwQT7PHqsI4WEWEm7RcTvk8fS3JLiBKTU5acXqwFZcjCjVF5UMt1NNdTKO2plh/oD9UmvVeMKqYGsxXACr73O4XcHSZvzqeY4Sst4NH0SR6OT6MlUVfPo6iKO9sftRH+mvf6SYTDVUdYBX7UPHqsHvmqfKpCKLcbgtXnx9dmvMeobxdi5MYz7xxEcDCLQFcDYuTHMBGYQmgjhmy+/QX9zP+YvzaPn4x6cO3EOwcEggoNB1YxgKiDLiJp9Kn6GNLTMovVI/mrlRi3uT9OhJtXPy9mQowq0ZgOzaDjYAOtWK2zP2NB0qMmwTpkWkduUZsLpY6c136/m7kCHHhgFSFa4q6IL9QfqUZtVq6oKT4OLcHBmO1lHY+HmQrgL3Jq/8VqBrJZ89a7WVInvly4lVOdvNfA0H0rAeZJ0Ep/v+240oqjorZFGF/n3enSz8trhtXnRcLABPY4etFva0XCwAQ0HG4gnZmkHbM/Y8Gnhp3CZXGjObcbQZ0OoP1CPqt1VcOxzwGvzomZvDeoP1KO7shv1B+pTVqb/IcePEmT5fAKKLMv4tC2OTz4hCr+uU3EUWZaZ4NpxO4+PKshC+drrHJqbVxRxf/JTYyArGoUELLW1x1FVzSeR5ulrxNosv/gl+QxqnbMYTrDslho4VCNuq2lbaYWSSrkeR0e+MCqls5UU6VMNpU5GLeCUit6XGsjy+QQ8tTWKI0eJZsyHZTxONsXxYdky3i1Yxh9ylomEQ94y9mcRgdiaj+Owvz9hGGQZLUuGJkLorevFSMcIfNU+dFV0od3SDq/Nix5HDzxWDz57/zP0OHrw2fufofVoK/qa+uCr9sHf6Ed3ZTfGzo3peioaAVlCXNBVbV8NKfazYvXSkPeYtm2PUgmzclelpuK2lhBuqmDAaOhxlc6UntF8/4f//UNtkBW7skJGRtXauyq0waSawLE8tLh6qUo4JBJA+qao4vz9f/yfYRzS6Br8LoJm0s35y0w2SC/k3+vhRwjI4nkwmQaAPMN07onMRyTzkBGgvppN1I8pfpQga+AiEVz7oITHuwXL2LY9BnP+MrLfWsbvszmUlfN4MTOGrNeI7tHuPRzy3llmukfi1HJbO9EMEZPh6QNAs1ZK4zd3rSB9Ob8LWMmWiWUd9Ij1ah1DIx3JnCu9UBJz1GoXBoAP/klqgHu6JHknvhblwrUAWWqlRSVCPc1kTU0RHZmpqQQWF8nEd2lcwKXxP//3ErE9ikbJTnlmJoGhTuOZrPCssfKfEBfgMrkw2DaIAfcA+lx98Df60d/cj/7mfvQ19aGvqQ+9db3wn/Sjr6kPF90XMeQZQl9THyMnrwXIAvTlDFLtMATUf2NTmjbYV9to6BHw43wcjQcbdX+jutfqEOhOfdOiFHql1s6POjXfr6U/lbcxD0iQ+/DhR6LMNkWu8wYkW6wAZFO3bbvxlv/wTBgD7gF0VXSh9Wgr04KiVkJrcZ99cvgT1WOsRoxUSx1dXEVYTczMJJgjh1IshhNwnYpjfxaHe9MimvI92W9xivIR96ZF2JqkFEogq7NTkFRifvXrJUUPXBqzgVn4G/3wN/oxPTwNLsLBa/Ma4oWO+8eTXAN+jPGjBFkAWSB5XsqlEWeN6GIJkNfMzCRYpolmsvQkHMTkSjVgND+/krYWZ6i0QBbNqMlDLZ3+dc/XKV8fJTKwVks/gCRRxN765E6uax1kKR33cojvRrq4TGmkJHU1IjIfYR1zawWy9MRW1cyV9c6z+CllRfUjf3tE9TdRKsEdfeyoLgkdIABNCWQrARivzWtol68VHqtH83P0gKHeeQJkLrvpZpIRDwRIyTsaJfMf3QwARJaGzj90rqLdaFTvTR6xxRg8Vo8qT8voWIv7bDW2Ot3dAu78/9Q7B6//izAO/I7D3Jx+1ohmh3Jylxl/Vpw9Ash1LLKQf5eDJjWQJZeP+MlPl/Do5ige3RxlHDGqyycOcRWFjjvujLAKiXjccGNYtfxJmx1azC0o+G0BpoenGXjWi5EzI5pabT+W+NGCrMsJCoDED5AYZFEphkAgoQuyxK8RT2b0Myjw4/mVh0btgbD/m7Lo5UTfxKq+p5zUq2UTAiRP+kqgRwlkpWISC6hbplyLICs0rg1k6Ch+qljyvgH3AONXXal0/FqBLLlxsNFrrRfO36svqhf+dEHxPSf+40TSa9XMz5ViwD1g2MC5+MniVZXiaZz58Izm8bUU5wF1RXtT2oravM8nsEx9IEAyVi9mEtPj3f9OPOpOe4kVy8OPELPzI4XLMOcvY+fzMRyz8RLNNxo9jp6UzL3X4j6rO1Cneoyix1NvsACIqbtWNuu665NtdpRCrhwvL9EBwEsvx1Q/QwlkvX1Yem5KYGr3HrLuyM3pp4LqnDOl8Y/bYphVAZN0DnRmOzHYNgiP1aP4TAtxQTJXUU/SH3usg6wUIxpdyWSJdUfEOw7xA0N3NGKQFY2C7Rr951eyXSMjySCLKhDT0uNNN4cVbR/CM2HVxcFIp5NSKJm7qi348jKNOd2sCJ4+fDaZR0J9vIyGGjhIBWSp7cS0QFZoIpQy4NIjl9Mh3/GV7ihF5a5K1B+oR+HmwqRr6djnULVMMRp6IMuoybNeRma1IOtcrbpXnZK8wfyleUWvx4EWbVNdeeh1/clH/YH6lO9hAOj8qFPzuHrSBkWPqdvpvJP+DgAiB5P+UBQZT0QZyKKL9YuZMQQCCWZMv/P5GMrKCeiipvS9vcTVgM5fXIRTbCS5GiBLSwD26N8dlbzWdYp8B7WsP41oVL9seN31YWQ8EcWnrepltUc364Ms58m4KhiTg6z5UELSzShveDrtjePRzVHcfU+ElQ7FId680/Ho5igcJ/gkH0Y6iq3KmVlTGslG2zPtiMxHGMjqKOtAi7kFtVm1WAguwJJhQf2BesZ/pLZBVLX+x6qhtQ6yUgyxHpb4xhc/POIaN334aHchALZDBAg/TCnbRUHWtu0x8PzKRLDjOeWsjxYp1CixVB4d5cnE3NHPlYFM93GpMKWaxo8SjyRVU2M1cKAmy6CUPVOb2JUWaXp+9P+nEolEQtcjzpRmgmO/1EKFKj1PXphk5xCaCLGuna6KLoQmQuA5nhG6F4IL4Dle0tmzEFyAEBfAczy4CAchLrDut7XKZBkBWXX1cTz9bCwpI6IVkfmI6jGVsqpKzRqrKSPRYynJM6iN/E35hvWeaHz+x881j6ml5g0kS6aIR95f5WE+lMC9aRHsfD6GG24M42jRMl55lZj+Ok/GGZG6qoaY0b99eBmOE3GY85dx5OgyHns8isMm0tDR2SlAiAu6Svf5m/Lh2OeAx+pB06Em5sO3FveZlj3Vkb89wl536VICv/jlEqqqefzil8qSDPJQstiRj1/8cklVQicaBY7b+SSZByUBULEFmxrIkp/PcfvK+sHzwB13SsucN9wo5XMqgSyx2PUbbyZ/XzEgFIcpzYSuii4UbSlCeCbMQJav2ofBtkHC/8OKt2LN3hqMnRvDqG8UJdtL0JzbrNl08kOPdZCVQshv7OuuJ+2+jhO85G+33b6E117nMHBRYP/2wIMRnO8T8PbhZfzq10uYDxEjzscej0qORYEWBVk/+emS5H8rlQr1WqTzNuatqsNLiUSstpCIs145G3IUsyzhmbAi5yVVzo4aJ0uJwyLEBUWQU/xkscKRlUHgyJkRiW1QqvHBtg80fx9TmgmfHP5E8h6qU9N0qAn2TDsCXQHkb8pH5a5KuAvcsGRY0H+qH0VbijB2bgzObCdcf3DBsc+B0h2lmB6eRkdZBzxWD8uItVva4W/0swYGPZBlVF39dIm6ErcpzYQLzReYJZHWgideSGgoZVNNaSbkPpCL4EXpPX0qJ1lcU6n5wmhMD0+nzDdyZjsNc7V6PtbOmPmd2hlALUJ5zv1rz/HTKwtTZXJ56HH2jIKssv+hbuNU8MiKmTXN3lGKxbEPl/FiJgGRi2FickzLpOIoLeNxz39V52hdd30Yv/x/llD0njohfn+WFLwogSylhigxyFoMS7NYN90s7TyPRpHErZLLM1y8mPwZg1+u/DYcB/zjNinY+8v/soQ+hfWFznmWDAu6K7vhzHYynSy6wQKIpRvVyRr1jWLUN4r8TfloOtSku2H4Icc6yEohlB46mmLXSgEfs/G4Ny3CSItUc6usnMfDj0Qlo6ycTNAUWL19eBkPPxJF+kPRpElhwD2gq5UjBloeqwcjZ0ZSSts2vNEgOU7N3pqkRWSgZUBiNOz8ffKkSevzSudmxAiXRmgihIoXKhSPo6TLpdU+rpRBU7qeHquH6UFRrksqoXa+8s8Qh8fqge0ZG3ocPWzhMqeb0d/cj0BXAPZMO6aHp9lE11HWgUB3gOnc9DX1wZJhQWQ+gt66XiwEF2DPtGPkzAgDtXogS0u8UxythdqimAMtA4hGIdkp797DYfceDlXVPN4+vIziD3g88GAkifuilSWTlyHljRfUKuRygud4Q2bY4lG6o9SQTpDe5kivzKpnPL6WoaZNZwQo6YEso/eZVjeluHEk+y2OgY7rrg/D/SnhnB23E37ZSy/H8MabnGLmJhBIKHoayoda52Fbe1wXZNHzUgNZchAmbrCiIc9EyTcoSpksOS+4xR1Peg1df2hQV4H+5n7kbMhBb10vavbWoLeuF9atVtbYE54Jsw1f06EmuAvcCHQFULqjFKGJEKxbravqMv4hxDrI+nNEo9AlN7a1x3G+T0AgkEAgQDJRAxcFTE0lmJSDeBgVO1UKCrLkN7049CYvowu6VgQHg0nZJ3FZbiG4IFncirYUJRk+K5Xg5MOeaUfr0VbVjFtwMGgoq0B5A4C+15olwwJftU/Cd1KyE8rZkMNIvqkAQhpGzIQ/r/pc8h6P1ZO0cIlLX/ZMO0ITIYz7x1G5qxIukwuzgVnU7K1B1e4q+Bv9SVYj5TvLJcKRV7O7MBBISBa1nFyyeTjtjWPHczH09AiKC9JXnV+pHvfkWyfZ60Y/T85u1r+euqWPWoycGUkCcVqj4WCD7jH1TJrVyP00tBoDTGkmLM1KF+fWo61ot7Sjq6JLFwT21vVK5omTb51U/Zz3n3gfUxenVI9V/7o2h6vF3KJ7rQDgvb9/T/UY7zz4DntdWTnZ1NIOu/4LApOxyH6Lw0svx3DaG1f0HwWAkZEE/tce7fLhX/xfynPzWoAsqqVIh5xvRaPFTSQglCQYBhQyWUpcXnlGTC45Yc+0s9FibsHs6Czb1A15huCxetBb14vOik54rB70N/cjOBiEr9oHd4Ebzmwnxv3j6K7sTpkW8kOJHzXIikaBI4XLrAx4082kk0SPLKl3zMuNxXCCEea1tFquBsgClIGHY58DlbsqJWR761ZrkkK53m5dPtR272r6R0pj7NyYYcK5KU3aPchFONXsYP6m/FWRN/UyDvLvPTc2h5LtJSjdUcoA6/TwNAp+W4DIfASR+QgKNxcyhfuS7SXoKOvAgHsAtVm1qD9QD1+1j4FWqnTeYm6R8POuFsga9Y3iuJ3HU1tJFvfQ4WW88SbRB/qghEdZOY/fZ3PIeCKquDFR47QVbi5kr1HSnFLj6K02vvnyG5z6wyn84b4/6P6eOffn6Jb7lEzYxePipxc13/+ZVV2w1ZRmwuyoVHm+3dIOZ7YTLeYW1Oyt0Tx2oCvAfn89/009kKRW8k11PtLiNuZsyGEek1NThJO1ew+HBx6MoMUdx69+TfhUDz8SRdF7yyiyLLOmIqWIxYA/5Czjv9yiLjz9V+kRnD8vXSvk2aHVgCw5H2vzY6kvKnKwd931yhp827bHDJ3veqw+frQg6/TpODZvUe70uP3OCD44ppxBMuevEEFp0IVh9GuiCp5qiBeW+VBCQqK/4051Y+irBbIAYtqr1bJduatSsZtw1DcKS4YFFS9USHZF8lHxQgUsGRbVhVFerijcXKhKqO1v7jdk90KHvKRErUYc+xywbrXCutWKhoMNqy49aVnEiIEIjbmxOSYASEHWbGAWo75RhCZCCM+EMeobZVm/Ic8QI7gPuAcwNzaHAfcAhLiA/uZ+zI3NgYtw8FX7JLvJqwmyysp5ZL/FIfstDqea43CcIM4KzX8iBOxAIAHHCV5xk9L0v9Utb2gjhjxbaHvGlpK342DbIJpzm2HPtLNWdbXob+43RIrXMy3uP9Wv+X49g+cvGr7QfL9cuoU2U7QebYW7wI2F4AJ81T6MnRvD2LkxdJR1YG5sDiNnRlCbVct+fz0jar3uZb1NhpH5KCEkkPdX2hpmYhqDzyfgSOEypqYSGLgooK09jpmZBOO09vYKupULgIAmLYePl16Wznly6siLmamDLLGwtRLfykgYBVm7ZRk7NfK7WlDB0f7m/pSleH4s8aMEWTMzhISrlQ6+4Ubltto77ozAdSqOqSmi2PuFn7Q4Wz8gdiu793AYGhbQ4o7D5xNQbOXR2SngtDeOxXACdfVxDI8IOGbj0dsroLNTkKRo50MJPPY44WfRtmo1VV+6uJnTzczxXWvQrNNq7UF4jkdvXS9cJheqdleh4WADPFbPqkj1q/lsrYc4thhjEgvXms2DmqimZEE8vzotM6Nhe8aWlCXUA1kNb+iXvABlbSrxGPYOX9a5a2VDO8o6EFuMJcmXuAuUu1vlIcQFVc6VM9up2hUVHAzqlsFzNuRodlUN/Cm5G1Jy3U5rXze9jYRcw8tX7WNzwWxgFi6TCx6rB1W7q9BuaUd3ZTe6Krpge8aGka9WYEYAACAASURBVDMjDGS1mNU9A01p+kbUerxRI/MRt8TpPkNceHXPPZ2ns9/iGDATx2lvXFFx/brrScehOOyVUpClpG0FIKkLUTzHv/l7KfB5POPKgSx51swoyBr3j6NoSxHaLe2ILcbQnNuMvI15bHMyeWESPY6eyxbs/SHEjxJkyVOk96ZFGKl8PpRgOiK33b6UtNtxnYrjjjsjaHSSlvTst4ieTPZbHNOh2badgKMTtTyOFJLOlqefjeFIIbHooe3sO56Loa09rsm7Wo+1ie9ql2W0bHklzo+LcJqTnB7IOrH/hKHP0eOcfdX51WV9j/BMWPXYlbsq0d+cnBEyatKsp1Xltan7JH7V+RVK/4e2ZYwWeL746UXt69bxlea5cxFOUzhV3gnssXrgsXrgLnDDY/Wg8c1GjJ0bw0JwgVnh0G5UKj4J6Gcq9RZSvfcbAVla9wAdqZoSz4cSSWvBddeH8bOfL0nkDgDAcYJnFA75EHO75JksuV0RDa1MVrGVXxXwEYcSyIopTDH/8Z+rA1k0O0+z+7TKQZuPaLOPEfudH3r86ECW65T05vvJT5eSui7EpEFz/krdfjGcQMYTpAPwtdeJWvLMTAI7n4/htdc59PYKeO11Dq+9zmFmJoEWd5xlt3Y+H0Nh0TLO9wmYmUlgx3MEiDmbeFXe1d33RHDb7UtwnCDtxvR/awVNh09NJfD2n7kvgUDCUGocIBos8gnGSHzXpMb6A/VoPdqKku0lSQvsgHtgzc19jYbRsqWRCA4GUfxkMWr21qjKXoizeA0HGzB2bkz1eHogy6has145aC26itSaGPI25iWJYxo979hiTFfDLG9jnmY2Sstj0ZSmzQvT4ysauW6O/eq+ka1FK/y78EwY5TvLUfFCBbPC6fyoE92V3fA3+lHxQgW8Ni+ac5vhMrnQW9eLqt1V4Dle9/fVK6PrST8Y0fHTu1dNaak7M2hpYylxk9ReL85CVddIAdLufzeWyWr+08oxaj6WHuPBv75ymSx5adIoyCp+kmTnaebKZXKh+Mlidr8PuAfg2OdIqWT/Q40fHciSC8GJQdR8KMEIufTfxYKjPE92GW8fXsalcVL6CwSIO/rnnwsoLSOAaeCiANepOFynCMg6UriMtnZSWjxu53H2HNHLGrgo4Au/oMq5orsn2hWS/pD2A3C+T8ANNxJNFWqN4TjBI+OJqOR7qkVVNREpvOXW5JZhtRDiAip3VcKZ7VQs0aw2QyPEBbQebTX8fl+1D+P+cTTnNmM2MIveul4JF8lj9WDAPYCxc2MIdAXgb/SDi3CYDcxeljWKXuh1gJnSSFlJqztLHPZMO3zVPrRb2jHgHkBoIsSMogfbBuFv9GPcP47p4Wl4rB7NhUcPABoFK3rlIDFYoFymnA05KRHTtUpW8myO0d3zyJkRQwBYrxyuRezWurd8VT7Nz73QrN1dCGhLlNRm1bLXxRZjTLsoMh9h4Ds0EYIQFxCZjyA8E2bfNTwTxmxg1hDI0nt+9MRqjXD/tIRpVwuy5EBHD2zMhxKK2SwxyFqL7sL2z6THuPve1DJ0Sudx3fVhRb7jakFWbVYtTGmEGyvf1PIczziOI2dGAJBnjfJM/Y1+dFV0sbl9yDMEd4Fbc0P4fY7vJcjiecKrUorFcELV0FRsiUOzWOIb70hhso+VkkbJ1Yw77iTdMTRLBhDS5nE7j/kQIQtT5eaLFwlInJpKME4Xz5MUtvPkimZXWTnP/l5kWcbiIiH0P7U1ivN9AvPBcp2KIyd3GfMhIlFRbOVx3M5LWoEDXQFUvFCByQuTKPhtQdL5a/mvtR5t1eRPtZhbDJcAPFYPZgOzcGY7MTc2B3eBG7VZteiq6EJ3ZTdToG492gpftQ++ah9azC0MHKZaajASah6LSsNopq1wcyGac5sR/DKIdks73AVutB5tRdOhJnhtXoz6RuFv9DMTV62FR6nMJh5GzV31ykFiLpja3/VCjyROR8n2Enw79a2hY35epa24TsdXXV9pHkfLg3DmqxnV9332vnZ3oK9K27sQ0O66LdqSup+fUlZK7/fVU7pfC5AF6BtipwKypqa0vf22bVcGR9TGRg0gycHN088aA1ni6sHMjPTcfvLT1NcgJZA1MZG8Lv7zM1KQ9fg/GANZc2NzrESYvymfgSmAAHeaeaYbqZLtJez5NKWRjVF4JgxftQ+FmwsxNzaHihcq0FHWkfJ3vdbjewey5kMJvPQy4Tgp6YPU1cdV6+B19dIbT+4Hdd/9yQ/QAw+u/eKbSrzyKtF1KbIsM8J9+kNRDFwU8MqrpFvrgQcjuOPOCGrrSJqZ2mnQMiTljB2383jp5RheejmGkmM8djxHruPJpjgzke3sFHDb7UuYmkrgvvsj8PkEJrh69z0RvPEmEZGk4bF60G5pR2gihFHfKMbOjaHd0o7arFqM+8eRvykfo75RNOc2o7uyG6O+UTQdakJ3ZTdcJhcG3ANwZjvRbmnHkGcIRVuKULW7Cmc/PoviJ4sRmgih3dKOHkcP+pv74av2oaOsIwm89Th6MHJmBC6TC+P+caYzdabsDNNzaTG3oN3Szmwh6g/Uw2VyXRGARbsqjYIsUxpRWNcqvXARDhUvVAAg3Yb02lMw5W/0o/9UP9wFbtTsrdEFWXqEZqOWNHpineKJU/z3VDw1Z0dn8U76O7rX8NMjnxo+plYWiI7CzYW6nKOOsmT7KVMaaUjRCr0MkVHyvtZxUumInbwwiZwNOag/UC/Z/OhdJ70uytaj2mK11IFA89z6J3V/q2+GvjH8Xc/3JetIiYfYBk0ccpB1w41hSXf4aW9cd/2Qg6jrrg8nyQbJ1djPpWBHBSTTYq67PlmMFFDvZKTdwFo0k8kLk0w7LmdDjsRxg5bCaebUlEZsoqj1FZ2/8zflMzHadku77r30fYzvHciamSEdfj6fgIsXV3hPAxcFFFmW4Wzi8ejmqKLHlLxUKOdCPbU1WdJBDbDJz4m2CRv1ZpuZIVmotnZ1UTyAAMNf/XoJL70cw2KYfN877iR+ZDm5yygrJ8DJ5xOYjQRA1LVp9ir7LeJX9tLLBCxdupRANEqyV49ujjKD2LJy0kp/2+1LaGuPs13Yb+6KMI2Ztva41PT0z2RZGlR+gNrW0E4mS4YFLeYWNB1qYuCpZHsJKl6owGxgFrVZtYgtxpC3MQ/dld0YOTMC2zM2TI8QfShKyG3ObcaQZyjJQoeLcHBmOzHkGcK4fxy9db2YvDCJyf5J+Bv96K3rxWDbIIY8Q0QcsyuAvqY+jPvHFflNq+mK4SIcJi9MpqwQLh/lO8sZ8BRn83zVPlTuqmRpdfqd2i3tCA4GERwM4tyJc+go60Dr0VZ8VvwZJi9MKp6rmsWReChlJpVCL1NB7Xm4iLRDzCg5nUbFi9rK+bkP5Kp6ayqFkteheORvymcaY1qhRvwv3VGq+p5AV0D3+n/0Lx9B4PXnE62yp1E/RZ7jJWK/JdtL2DOgd51MaSb0nFD/HL3u0/f/4X3EOXXzZUD/HjOlmVTvdaXQAllyWQZ2jXgklQvl8gpijcPrrk+2xAGAzs7kz5avRXICvVqH+aVLCcV/U6rKGAFZ991P5hoqI6RWFaIRmY9I6AK0VC8GWQvBBfgb/VgILqDgtwVMo00pC7saR41rPb53IAsgqdA77ozA/SnJWu14LobdewjxvLaOxzEbr2ikLNc7kfsAnvbGJQ/IffdHNFXb29rjyHgimvTg/eKXS0kWODR4nmSn5A/AvWkRBorEMR9KSNLOQ8MCy8BFo2AkfBpikEW7FrPf4lhpkP7NeTKOV17l8MqrhMC/8/kYiq08hocJyBoaJppfPE9AVlk5cW+Xgyx3gZupW4cmQuhz9cFd4GYLtCXDgunhaQk/pP5APSPc1uytwUJwgSkDy1XNp0emJWbAoYkQyneWr3lamed4BLoCaD3aCtszNsMlDIAQ0lPNWqUy1tq9fnp4WlcNnw4j8hx6ZUf6+wW6AuxveoRypdDLvKWqxr8QXJC8P29jHlwmF+yZdt2sIo3ZwKyqZpZaZyK1GTFy/Y36eqr9niXbSwy932VySd4nfl7DM2HNLkZTGsn4KTW/8Byvqa+nd4/zHG8o42hKIybGqQQVoU5/iAhQt7XHFYEIDXklRA38yG155M1KSubMcn3FxXBCsl6p6W1lPEHAkLhDfTGcUPTZVUo8yMn8VJLijjsjmmXKheACU3invFxT2kpWUwyyaNTsrYE53cx+a9rM8F01JV2t+N6BrEuXVjr83rMQYdCHH4ni7cPLiEaBhgaS2dr5fEyCwqnFgh6y7+wUYM4npTklGwIalJT+2ONR1NXHcaRwGbfcKuV7KR2fPhQ/+/kSAz/Zb3EsDa1UAr03LSLR0sp4IsoMTjOeiOK++4nn2zEb2f00NhIBvd17CD/rttuX8NjjhG/10ssETDlOEK842vlYZFnGvWkR7NvPsRbmxx6PIid3GTm5y9j5fAw/+/kSOjsF3HFnhKXTZwOzyNuYh966XpRsL0HToSYMuAdgybCwxWSwbRD2TDsWggsY948zQUT637FzY6jZW8OyVjzHIzIfQdGWIswGZlG1uwrhmTACXQGUbC9hx72ciC/HMdYzhs6POlH7n7UoelxqmZJK2UnP1+1yh5iMTMnLYjFS+jtQXpraObpMLpTvLNfNoIhH0ZYi9Dh6MD08jdBESBF48Byv26VXuatSoitl1K9OHHpgLlWjcSC51GbU4gUA82tTOhe5byLlBdZm1epeK/loMbcwz1G1RpBR36gqENLjvsnBa9GWoqTPUSuJioc53Szh5gCkjG/0O4rDY/WgZm+NIUsu8TX3WD2YvDCJ0ERIN1MqBhhq5UEa86EEszoTb4yVwnVKulm/5daVTbfz5IrmlnxzTjm0NF57feX8brgxzDxvadDN+m23L2E+lMB8KIFXXuVUNSB/cxehkIjXGHl5k5Y46fmoBe3opSVxCpjoJrnPRdwMJvtJdpE+u7QC0V3ZzTir6yDrGgtK2DbnE1DlPEm6+C4OCnCc4NH+WRwtbuIdKCa19/Unp2jn5i7PW/Cmm4nXEyU+0u4+enx5Rx/1pJLrsAQCBCDddvsS7rgz+cGtq48nPWBaGbZolBxTqQw5NCywv8/MJCSSDTMzCQhxgU3mPI+kz6XHFwcVLhw5M4LwTBi9db2YDcxiyDOEUd8oW6D9jX4IcQGlO0oRW4yh/kA9eI5Hj6MHkxcmMXZujKmcTw9Pw9/ox9i5MWZyzEU4jPvH2etTDXoOzmynrg9dKg++Xhv/5Q668xs5MwJzuhnFTxYzBf2+pj70N/cjPBNGwW8LVNv+9VS7jQ61bJH7Xe02ffF492/exddnvwZA7lPXqbiqHdVimEiRANpaSfmb8ldV4p28MJkEOh37HJoZPJ7j0V3ZrQkA5PfPWmU6xb6g8tDihvXW9Sa9PjgYTJK/MKUpdwsKccGQ0bkpjYC02qxaNBxsSAJ+tVm1isfJ25jH1OdbzC0Sw/nVjryNeZq/Pc+vlMVuuDHMmobE/36+T0D2W1xSJ+IttyZraYnDnL+sqqt13fVh3H1PBL29Al7MlJbrxCR6ngce3bxCYbnp5jCr2lAg9ZOfLjE+l5IptNKQdxDSjb/8+2ll9SwZFhRtKWLZWpoVpjpZ3ZXdMKWZMHJmBFyEQ9GWIpTvLIcQF1h5e25sDtatVpY1nQ3MajZKfV/jeweyUg3aifhpqxSx/+UvVt81qNSZQkHPY4+v3LByYj0VvhPf5IvhRJKa8OUYSxuN4GAQ3ZXdqD9Qj9IdpbBkWBQzHCXbS+AyudDX1Ldm6r2WDAt6HD0pc3JSjW++/AZfNHyBU384hbLnyvCH/6bvOUdH13HjpYerlckCyA7SY/UgMh/ByJkR9Nb1sjKJJcOiugin6iGpNtTKqAvBBZTu0BbmpIPuZhfDCTy1lciLHClchs+nvGiJSylq4JjyvlYT/c39ilmgoi1FaDjYIOHHVe2u0i1/Ve6qTCqFpmIurTX0Spi0tV4N/FAbK7XzkXMdxRGaCKWUWZKPFnMLhLhgSDvu3b9597KvlZHGDcrxlZfM5Fkr8Xjs8aji5lMeAxcFbNseYybMN91MKChvvLlCKOd54OlnYwyQyYEbz5OMlpLi/G/uikg4wFSzUW/Q7nFxHLcTPceMJ6LYn8Xpfj9KE5kenkagK4DarFrkbMjB5AXCgaVrScn2ErQVtcGURjie9P6hlYjBtkHkbcyDM9sJe6b9B2nNc82CrON2Us5Kf0h6Q4t3Gp2dgmKdWRwtbsLbcpyQEgmVpBmGhgWUlfOao7dXUCw90nTw/ixO9TNoSVCcZh4almbYfvXrKyMZQX3taF18NZOWOd0Ml8mluZs2ElfK9iY0EUJfUx9cJpdhzovaSEVe4EpnssTka3umnRk9z43NwWVyMU4cLdEGugLwWD0S0vOVzmQBwLeT32rypt57/D2crTnLXs/z5JmgciQPPxLFJ6cId7DnHGlkaWuPS8oWaiTzyxXDpTYhl3t9XCaXItdsrTJZevy8pbkltFvaYf7r1J7x95943xBJnotwaD3aqsvREo/iJ4uTyog006E2jPC49IbRxo2LFwX8RxaH//sX6sDquuuJUXPF8dVtNGnVQOvf1Xi8AKlcHLeTCk6RZVl33bvSIcQFeG1eFG4uROHmQtTsrWGbQbHFWWgihPlL8xKaA61u0Jgbm1tVZeL7EtcsyAoEiOXBU1uJXMFxOw+3m0y4f6wmPKY/VpHuPNepOJo+IfY0p71x1NYRPaepYIKZ0hZZpN0WP/t5MpiRd3QoDdptKLZj+M1dEVbukBMJxSF+j5gwKf47LY2sVYQmQmg92npZO1D5yNmQg+bc5isifZBKTA9Po8fRg/oD9WtOPL+WQJa4BGjPtKNwcyHyNuYxL0maXbJkWBCZj6BwcyHG/eMo31nOfqPgYJDZqlzO0DJOpkHLsvQ9lH+hBK59PgHpDxFeI91pHylcxu8OctifRWRHxCBLSbPJqJ6XXizNL6Hvkz44f+9M+Xkp3FyoSbymnCyvzSsRZdQbvXW9kutvtAli5MyI4Y1G+c5yQ12U4qAdwdatVkXAlbcxDzV7a9Bb16va4OBv9KteZ9q13OPoSel6+Rv96HH0sOuVSvh8RBbngQeJ08ajm6N46eUY4zFpgaT1WA+1uGZB1tCwgHvTInj4EdL58WImudn3ZxGy+NuHl1FVTbJLNMW58/kYjtt57P2zftSb2RzTzVLq6JA/NKmALIBkyYqtvKRFVw6yxJ8hBno33SwlW7pOxRW7C1cb08PTcL/rRv7Dl78jVBulO0rxRcMXa3bOWsHHeIydG0N3ZTcaDzbig20fXFFgM9iqDyZoUDI/ndhTXUjFg6rTe6we1hwgLquWbC/BqG+UgR3KMQPAyiMUJFJVe72gCsxr3cWoF/OhFS22117/c5fwv3M47SWbpqpqHmfOCHh0c5Q9R0qZrNUQ3vUiMh9Bd2U3arNqYc+0w5JhUcwAF20pQou5JSWTdL3X8hy/ZqV0em+W7yxngCZvYx5Ktpeg/kD9mqlsz43NsSwFdVowElyEQ3dlN5zZTlTtroLL5DIsO/F9jUCAiDvrySMYibb2+FWhl1ytEOKCZkn8+2jTc82CrON2Ihmw8/kY3j2yjGM2Huf7iDDme++TdKnrVJxJGAxcJMR3Ktzp8wnM1ua11zmY8/V1Q7RA1k9+uoS774mg2Mornif1GZQTJMWfMTwsYMvfr3C2rv+LMHb9L86wtpaREOICztWeQ/n/LL+iIISOdx58B58e+RTfTiqrbEejpCQUjZKM3anmuIR7Y2Si6aroWpPyQSpjLfz21jq4CIe8jXkSYrIYZBVuLkRoIoTiJ4sRW4wZnpB81T4MuAdQtbsKXIQDF+EQmY+A53gsBBdY+p9ar4ibIwCibD8TmEFkPgIuwiE0EQIX4SDEBdJAwfHsb1yEk2TDjtuJ7dRiOIHzfQLmQwl2f1CfT7qQ8DE+CVzbnralJLh5uUG/X2gipMhR7GvqQ19THyMAKwXVCVKLb778BvUH6i/7XH8oIbYECg4GmfDxqG/0shbdUd8oWswt8Df6MXlhEq1HW1OWgVhNnPaSrK2W0HU0Ckn5kJbU5VFkWWZrDBWQ/sUv9T1ur4Wgeoq2Z2yo2l2FheACavbWqPI+uyq6DAskX0txzYIsCqDO9wk430e4V/MhIsb52WcCfD4Bp70EaPX2CswE2ecjnCnapko7DZ0nk1tV1Wrg0Sjw0ssrJbwdz8WSup8CAaK8rpf5kgO5831Ckl7XLbcuodjKX3Y6OjwT1vRRu5LD9oxNlRfz1FYiuXHf/RG0tcdx7EMeL2bGkGdexu49pJRbbOWxP4vD3n1EOFXcZmykfXytx6XeS5f3Y1yBoJ1gtmdsiMxHEFuMoeKFClgyLDhTSqxduiq60G5pT2nB6HH0oHRHKfqa+tBwsAFNh5rgb/TDZXKh/kA9mnObUfFCBeOCeT7woOFgAxoONqC7shtemxetR1tRf6AePR/3oDm3Gc25zfDavHDsczDCuMvkQn9zv2FvQXlMXkhW/TZiLnw1o6+pD459DoQmQhhwD6DH0YPBtkHGoaNOA7ST6su2L+G1eTE3NofBtkH4qnzoruyGu8CNkTMjTDDXSJn2hxpie6rKXZVsPrA9Y0u5zCkO2uXWUdaB6eFpxjm90jE0LOCBByN47XUOOblkDnz7MJHKoZWa/VkcDh1eZm4dbx9exgclPO5Ni6DovWWWTHhqa5StMU8/G8OLmTEMXBRwy61Lqh2730WIdbxoUOkX6gJCS8NqMiqhidA6yFqroKnntTSMVGpvFWtPyUOc1VISghMDrG3bY2yX8fSzMU2QRc+FapGIx6Obo5o2BlpBVdW/C4BFhzndrGj6SzW49mcRuYu29jjeeJNkHylf7piNTCyjXxNehLjZQSxiebXG5ZL7r0QEB4NsB6/X6anEl1PLmDbnNqOvqY910fEcj3ZLO+oP1DNrlxZzC7gIx7wSXSYXnNlOfNHwBZpzm/HpkU8RW4xJeDEUYPEcj4aDDfBYPRjyDK0aMLgLpDIRORtyUipxUl6UUbua1QQtf9UfqGd8QXpNqNUT9ZUMDgYx2DYIxz4HRjpG0JzbjLMfn8Wob5R5bVLBRzVhU62YG5tLqSM4thgzlBXU0uu6UuG1eWFKW3EJKNxcuCbZZlPaCv/SkmG5KppNnZ3EH/axx6PYt5/MdbTjj+oSvpgZg+ME4SO+8SahvnR0CnjjTQ5HCkkl561DREg6EEhgZoYozVNqzS9+ucTkeeiGledJdmzgooChYeIQIrbz6ewU2L/RaHHHJRI/dfWkzCkGcGK5oMVw8mtmZsh6p5SJs2RYWEaxv7mfPSeR+Qg6yjrYbzN5YRJem5eBrP7mfvQ19V2xJqq1jGsSZFELBXFanZYdLifkGaTf3KWern378LIERIlDXlYU35RymwI1rZGZGaL/c+v/Kz2nF/41hniK1Cy/04+Sfyr5TgEWHUf+9gjOfrzSQXbpEjGt9vnIRFJXz+NkE88EUY8ULsN5koi5VlXziEaBYisvuaZyZe6rMa4EP+nhR6K47fYl1NXHcdvtSxKl/isdlA+oFF6bF4Ntg+go68DkhUlE5iMYcA9gwD0Af6Mfi98swt/oR2wxhr6mPpz/5Dx6HD0IDgbRUdaBrooufH32awQHgxg5MwJ/ox+DbYPwN/pJSWeWaKfNjc1h3D8u8SwU4gK6KrpQf6Ae9kw7mg41KS6eSoKnqZbUKFfOCIeLarKlGh1lHRjyDDELqKrdVfB+6IWv2sfMyO2Zdpz9+CzmxubQnNsMd4Ebp4+dRldFF858eAZdx7tQtbsKrUdbSXbrz++lEegKoGhLEUq2l6iWy6g4aWgixLTm5DE9PM02E0JcgHWrVRdkBAeDMKebLyuDtJroKOuQdAvSxRkAK18bCVrupqEGsmiZHCAblrWkDzhPxlFkIbIlp08TW7XeXlKxcZ2K42wP2Wi++ftl1mFb9hGPquo/d972kMpOIEA6Dn0+gRlCz4cI4JqZSWBqishT0IxXZyepoux4LoZf/XoJO5+PIf2hKN54k8P5PgG/+CX5NwrwqqqJRd3uPSui2TfcGMbuPRzSHyI8yRZ3HI89viLDQjnJL70cYzSR3Xs4ZtUmD0uGBfZMO0q2l4CLcAxk9Th60FXRBetWK6KLURQ/WYzuym5YMiwYOzcGxz6Hor3atRjXJMii6rDitGF/c/9lL3xyAHTd9WFNbR5xOU8cYgE5uUyDGsiaDyWwP4vDvWkRiUjpaW88CfxpicDJo8fRk1I79dUYORtyFDNalxM/BJDlOhXH3fdEmAhiKr/zWsSVkAcJz4RZxpmLcCllnyPzEZTvVOYO1h+olyyGSmrvqZDNAbAS6NBnQ8RhYHgaJ986iXZLO3rrepm35pBniLzOM4Suiq6Uskg0m0ezPZH5COZG5xjHjed49nfK6+IiHL6d+Bbj/nEIcQFLs0sITYQYpy0yH0kqxddm1eqCRSrpQUVr5dF6tFVSbjXakUePazSoNpY4uiu7Yc+0Gy73th5tlXSRikFW/YF6pmM27B1mYHbkzAgD7rHFGGqzalGztwa2Z2wMQJnSVsRXLRkW9Nb1wlftgymN+PCN+8dhTjfrWjZRIEY3JnT0NfWxZoBUkgSuU/GUqhpU6FqcYaLgCiA2OTwPBnZeeZU0inV2CmwNo529rlNx7HguxnxtfT6i93XaG2evpSr227bH8NjjUex8nrx+4KLANnO/+vUSq1zIBVBp0N+xdEcpfNU+BrIWggtot7SjaEsRvj77tcQLt7euF/ZMu+Fu5+86rkmQRf3DqDt7oCuA/E35kjIETbdXvFABZ7YTzmwnOso6UJtVy7pzmnOb0VHWwSbroWEhSYX33rRIEhdqaiqR9DpxZuW++1dKfXLyotyXkC6k4syYHNzRtoZ4ggAAIABJREFUXQgdSohfKboru/FO+jvfOahSGgWPFODzP36e8m+vFEJcuOrnn0o5RIgLTK0+0BVQnUzr6ldMtynIOlJIOBmvvU4ECnmeeJsVW0lWj/IxhocTqKpeMULv7CS73bcPEx5HKJTAi5kxvH14GYuLwDEb8fCcDxH9nTfe5BS14S43xv3j8Fg9sGfakbcxLyXOhJ4XoVilXA7G7Jn2lM+1u7IbrUdbMRuYRXdlN3ocPThtO43KXZVot7TDY/Ug0BVgnaKhiRCaDjUlaTwBBFyGJkKSEq540NKHeLPhPLkiM3O54cx2YtQ3itnALJoONaHd0s4yhLOBWbgL3MRPcGQarUdb8YXzC3RXdmPUN4qRMyNw7HPAV+2Dr9oHIS4wGxuP1cN0jAbcAxg5M4Jx/zi6KrrY8S0ZFt3nY3p4Gl0VJCNHuzLlkb8p37AMjDPbKTHcpotzbDGGoi1F7HinS04z8nRsMYbiJ4vhzHYyk2sqhEoXZ1PaSpOLJcPCslq01A2QRgU9HqGRxpz3Hn8PDW80oOdED2ZGZhSP09tLnm8lT8Sqal7SKHS+T2AUgBY3WUPElABadgQIuAoEEvjZzwnwyX6LgKxAICEBWcdsRBbp7nuIRiXNmP3mLsKnpa+lYI2KCQcCJHNG1zLxa7RAVsFvCzAbmIXtGRuac5uZ/EZzbjMG2wZhybDgmy+/kYCsQFeAcee+axkhI3FNgqyS7SUY8gzBnG5mAIk+pPmb8hFbjKFmbw1iizHYM+0Y9Y2y3VptVi1663rRXdmNvqY+VLxQIeHXiDWp6NiftVK2WQwrE9rFrxGDrOuuD2NmRl3CgYIs+XvkXllivym5cbVSDLgHrrkMlnzIM1qxxRgc+xyo2VujyouRZ8B81T6EJkJoONiA8p3lKfu+rXYYjSHPEIqfLJa8N39TvmJGp6x8RfOJgixqZm7OX8YrrxLOmjl/Gdu2x3DsQ8Lb8PkE7M/i2KRHd5hU9uCmm4mFkzl/GU8/G2P/PWYj5YVbbl2C61R8zUGWki9dKiBLz0Ox6VATAEIml/+bvHyT/RbxMBUPcfOEEBeYVyYlnpdsL8HCNwtoPdqKUd8o3AVujPpGUZtVC+8xL/xOP+Oq0ajaXZXScye+HnffE8ENNybbba0mnNlO5sJQuLkQY+fGmOdg5a5K9Df3s27T5txmnDtxDu4CN5zZTiwEF1C5q5JJJ/Q19aH+QD1cJhcDW/5GP+PR1R+ox2DbIFPp1vuNKaFc75mix+lx9LCyKRfhwHM8XCYXuiq62PzfcLBBYnYtzmRV7a6CM9uJ/5+9t41t6zrTRX8W6AAzwBQt0AIt0AEaIEVRFEULqOPGN0acG+f6JDm6Scapb5zjk/GJM544cGrHuZo4E2fkccJKClVFVhgxNiOptBhJofVhWpEVMRJDUxJlWqZpSTRDKVT0yeozEk1ya3PruT9W19Lam3vzS5TtzrkvsGCLn5t7r/2uZ73v8z7vxPUJiILIuG8A0ZWzFdsgCiLGesfYnKVgSgtkDbUPwbTPBFEQYSg0pI1CZetfaL9XpXm9hHd1xUUKvVYj66yQ699eF/CFk7SNm51dZ5s0gBRr/ejHpF8tQPrd1tSKLJL1gx+S/oZqIIu2CKL8r3MmEY89EcMze+OorSNFSIVPEt9Do+H33X/7LynENcYn83pJ2pJmfuhr2j8lIEupIk8LeajW2pc9X+Ls3rMwHzTD/keiKG85bMGgdZDNzbN7z2K0dxStJ1rhMrn+KiQd7kmQpd+hZ13laZiZ3qT0X7qTozebrdgmE0CMLkVR/VR1Ui8krzc5mvWtb5NO7C+9THLVWhIO5+uJ4rsyJVhl2HCaSuI71b6i6ccf/PA2XjwkbwTKd1z/3vdvp60y9Nl8eWvTsdXDUGiQhXTbTrahQ9dBqtSMTnhbvPDb/fiy50t86fgSbrMbvos+3Gi7wcqrlamJ+Go8be+4OwGytNqx6AoIwFRGQBoaN5weBVkUeFFlc1EEHniQpJStF0gVZii0jkd3x2SvoxyJ9yrXsLS8jpdejrO5VlK6xio6vV6JOca/+/v8OqTIfAQuk0sGljIVBqUNZVONLn0X4qvxpOusJoHw059FcXOI/NbaOhG2SwlZ+xBREFmUifoUmiYKB8KIzEcw5ZvCQmiByVUsTixirHdMlpbMtriEByS1dWLKsv1sjPo7YEO6o/5QPZanl1H1eBVWwivsb/raxYlFGAoNGOsdk5GMHQYHPI0eVhjgNDplZP2QO8SI5/QcpDJ6fyo3REqjnxNyh9B2sg0uk4tFGAcsA2g/3c4WUTrPqPHE9+XpZdTsr2EN5R0GB+uHR0EWVfSnnQ/SgazoUhS6ApIyTFcoEZmPqG4Y6O+LzEfgu+hTjXYpfURwlIjzdn5Got40Wn3sL9qPXfYEjB+SDdYnF4h8EJUVamkljal/8MPbKHySFFH95rdRHHtVYNHxv/nbCF5/Q8BPf0akHm4OkXTh23+pZKSPd9kJmHv4kRie3hNjUSt6fx17lVBfrl2TUPgkWTuDoxLje/GvuRUg30EBIbUp31RKKQ4qA0Of49Pt9O+/BrvnQNbixCLKd5azPlk0Z68r0CEyH2G7KetxK2ZGZmAoNGAhtCADWd1nuuE650LQGYRxjzEpqmC9IKZs3kmHsqfVt74dYYsjz6OiE7fKsIa/+3vSGudHP77NKgb7+yUYPxQZmLs5JDEgNTm5Lut3mG6XS4mndxs8ZbvQRJeikBIS6zHnNDrhNrsRDoTRfaYbw53DCPQE4DQ64Wn0YG50Du2n23Htk2ua/A+6a92KiF46CwfCsu8t31mOLn0XxnrH4DA4oCvQscgCteAocTarEUJInZ9fR7WRRLIoeGr6hKT5Ht0dQ+UZAsD8tyQ8vSeGFw/F0XGZvK7auAGyAMhSDLZLCRx5RYAoblSyAtAkvm/WeBX2TNN48dV4yvNfsq0Ec6NzSSnFyt2VKSvg7rv/dpKoL89tmZ0laQ0afZ6cJH/T1/BR6VgsuSJTbaGsO1AnayPCN0BWgixl2mT/83Hsfz7OiNDHXiVVt78uIKTh/c+r95rjQRYluNcfqkc4EIblsIUdB40C09ea9pnQdrKNdQvoPtONofYh9NX2sVSNy+SCt8ULb4sXDoMDdQfq2PUCMudk0QImei8ojaYdqdYb9d+0QIE3KuMwcX0CC6EF6ApIpWHIHUL1U9WILkVhOWxhqV46D+sP1aND14EOXQcD5xRk0d9EQVbV41Wy7zXtM7H1JZ2JgpgkNUNTXNTUWlvRlljUuuxkc2C9QPxC8SkBhmoi2fDmWwRkVb1PKAbnTCKLaFPz35LQ0rqhTh+Lyed0Knv2ubhMbBsg700nBSGK2JT80HDn8H9pXbh7CmQtTiyyXStVdtbv0GPi+gSajjah+0w3+mr70KXvImXPvWOo3F2JztJOVD1ehaajTfDb/bActsBeYWecADWHkA5ovf4GWaT2Py+PTD26m8y4LnuC9SLkB5Vz6O+XR8w6LpOKEgrO/uZvI0lRs/3Px1P3t/pqHh8f/viug6Zchu0/bJi8MYm+2j4AJEUwcX0C82Pz8LZ4Me4Zx63Pb8F30YdwIIxZ/yzZbV/ypZVTuNZ0Le/AM53xHKGSbSVJJGy60Co1X57ZG8d3vnubyYc8vSeGn/+CRGGe2RtHxXtkoX32OQKu3nxLwEsvx1mfzpdejuO1IgF7fkdaTu1/noA4WsVZUrqG2fA6jr1K/r+0TKJlJaVrLPzPW2dpZ1YthNSs5/0edi6a/6054/cp06w8MKEkYh7Ilm0vS1vVpqxioufh6T0x3Lol4Xvfv40dD5Eqzw8/FPGd797GM3vj+NGPb7MdPo0M7H+enC++upiWlvPHqwSWQWdQFWRVGdZkIIvnwzzwYBSzs+ss6khJw2+/s5bE4Rq0DqJ8ZzmqHq/CzUs3YdxjxKB1EA6DAx26DkbwbzrahI4/dODs3rMsfdZ9phttJ9sgJSRYDlvQcKQBc2NzaC5qRpe+C3UH6pi/7dJ3oWZ/DdNKqztQh96aXhgKDRlpnfHpZOM/GWXP0TRnOBCG76IP1uNWDLUPoUvfhevN1+Ft8bKNGTXzQTPKtpehcnclW5Qnrk/ActiChdACLIct8DR6MHF9Avodevgu+nB271nod+gxUD8A/Q49vC1eGPcY0VzUjM7STjJni5rRV0euqfmgmUVO6PnI1KSEJIveqW04lFFZJRCj+pCfd5N/g6PEB9BNVPunCfT2SrBdSsBuT2TUvzcTC45KjId1pxXkHQYHTM+Z7uh33km7p0AWVYZenl5mxFKqFM1bNi0bUoUUu+yJJL2qn/4smkQ6bGklZar33b+R8wYIevd6yc6BiqXyNjm5zojJdDewGiHRiwMvkKqMhx8hodZMFHppDnurh6HQgLoDdag/VM+GaZ8pLYcm3VCrXJoZmdHsbZaN5VuwNJUtTixq/q5xzzhaT7Qy0GfaZ0p6f65aaFthZ/ee3bQ2EB9t0lJrVjO1ikFdgY7NPf6xil0VqgR0pf26YOP+nZ0l2ni1dSJ+/oso+vslVpL+y19F4fVKjND70suku0TH5QSTdvnNb8l7HnsieSvP9wU0HzQnPe80OtGh65CVmFPeGDWvV2J/P/xIDLOz6/h1ATmeXxdEUXxKUNXoo5WJWqrzvCl9JZ9uyfT1vGVTEEKr9NTugy59F0vl0f6My9PL6KvtQ3Q5Cm+LNwn8x1fjcJlcsmImgESVadcCaguhBTZfQu4Q4qtxhANhhANhSAkJw53D+HrwayxPL2NmZAbTQ9OskIH+RrfZnXWLHz6drAayavbXZL2h4yOv/xWNCir/V7V7CmQpbdwzjraTbajZX4OKXRXQ79Cj+qlqWI9b4bf787I4Axu9pLxeSRZJisXAhN6ytdUIUadPt6DGYkQELl17GTWScT6H+aAZ3hZvylSMlJAQDoQxaB2E5bAlpzSdVok/TR+mS0OIgqh53c/uzZ9WWCqj/BQ6+IWHcgnp4Hkk95pRLslmQVaHroP93myFPj2NnrTgveloU8atc6gOGUA2OT/68UaF09LyOuOzUfvBD7WrrWrrRPzox8npRwCylCBPyE5lrxUJLPI4O7uOmlqRATr6na+/QYAYBWB3Ukst3zZgGWDn6OOXP97UZ1FSdSZRFhq95W12dj2p2EjLHAYHrMetaDjSkDXvh4/Oqm2wlFWy/5XBRSY27hnP6h7SsnuZn3VPgqzFicWkxUptGAoNWWvlZGOP7o7he9+/jX/4CUnvzM+vy0juqWxych0/+OHttFpI8/PrTHNEy+ZG5zYdRdIapn2mjCIEarY4sQjLYUvW36cGkqzHrQj0BJhsB2/87jrQE9AEap+9+1nezotwW3tx4+cmn06gZFl+KNMBW2G5qm/TdMlmQRbPycrls6hUgmmfCfodelTsqkDdgTp0lnZqtmrSsh/88LZsgaWFJP5bZAP12BMx2fPf+a4cZFHeXF+/xCJbf/f3kaRNUO3ztew3v//E+2mPi9ITvvPd26zH6fl6wqd56eUNLkzH5QR++jMCvHY8FMuL3MPdMp6TtVnOzWNPxFD4JMkmpANatNKO2jN741iNEG7iFVeC8Ri1fDOtNM2lSXe6SJaS06eMgi6EFlinAICAB0+jB26zW/VeiMxHMGAZQMORBtbmSmujOu4ZR9PRJrZmhtwhuM1ujPWOpc0O0cKRoDOYciMcX40j0BNg/FSAVJuqaVoNfTrE7iPzi8nR4JmRGXgaParRxPhqHH67H+2n21H1eFVSgdu9ZPccyBr3jGfVDFi/Qy9TkM6nUX2PyUmimzU5uZ7VzvK++9NXCgKphSnXYmto/rfmvIOrkm0l+Py9zzddAivGRdj+w5bVd3sakm8IW7ENTUebMNQ+xHq33bx0Ew6DAz3v98BtdjMCr7fZC8thC+oP1bM+fYB6qX/OIEvD6ShThUoxRSXnQgk6ZkZmMGAZYIUboiDCZXLBXmGX8Y1WwivwtnjRWdqZNL+FqMAEM2lql5qUkOC76EP76XZ06DpYXzyl8dE4NUHI6FIUnkYPK4cfsAxocuMul1zeuLZ30dm9/obAtOsoYf3NtwTWI67HkWCVVwABPn/39xGUlK7hN7+N4qc/i8L/F97Wq68RcUUqIKsk//JAu3xnedpjowRvt9nNKvhoiosqXSsHvxkRBRF+ux8uk4ulIbWuB50fTqOTNd5dnFjEUPtQ0v0uCiKGO4cx1juWMjMQX42jS9/FFv+ZkRlGltcCI3wk69N3PtX8bMrLCrlDmrpHxacEVrH2iZXoxfU4ErgVkHC+nhSLeL0SzplErEbWmXzA6iqY/M7DjxA5FCptQouVgqOSam+9XIy//3ldL2AjasMPmhLt0nfJomD6HXoIUUEWMS3bXiaTLlkILahWWFfurpT5EipxxN+jyh63lPusNCkhoUPXwTb5dG027TPJAhzDncMwHzTLsht+uz+pFVaHrgN9tX2ydDt/H9GMBl89r4z2NR1tSsqi3Il2SLnaPQWylqeXVQEWVdzVKp+m1Yj850TmI1gJryC6FGXcLGXKgW+doGa8iNp995Od5y9/FcVqhBCLj70qYGSEiEK+ViRgaJiQl4+8QjhY991/m/G+ZmeJoJvhA5EJTNJy3R/9WDvilU/gwAMsnu9wc0hiofTVyLqMH5YJSFwJr2SlX1W5uzIJxNQfqmfk3bZ/J2Dq0qlLCLlDuNF6gy32QWeQ7TRpg2T6W9ScWK5Da7fmu+iTvU6ppB3oCaBiVwVrUUIXLm+LN0l2Y250TuZEqeyD9bhV9jpakQmQsmdlVJOG2kVBZM6TCoOWbS9DybYSplrO88WU9xi9P7rPdKNsexlM+0yy+1HLEfORrM2S6Ddj1guk2ooShqlppfvn59eZiGIoREYstsGZo0Kuaql8pS+iNmgdRP2h+qTm3FqSFbRST+05Cog8jR6U7yxH5e5K2bXX79DLAE5kPgLLYUvS/Og+080WJb6/6EJoQbbYGfcYk+Z9ZD6C7jPdbB5UP1UNt9mddKxqTX15ioPD4Eh6nsoq0O8u31mOsu1lqq1SKMgqPiWg7F3SvuWxJ2K4dYtU6j66O4ZTpwXoy4li+QMPEk7bOdOGbMbDj5DKbtp0ucdBlM2Do5KMa5urKUWTeXAQX40n8bGqn6pm/kG57hkKDbAV29Bc1Iyx3jEWdaacR1p9T9e/cc84VsIrjDKh36HH4sSirLk272f0O/QY7hxm1Zn0PTw4E6ICA2d80Qk9Fv0OvaxIQG1OGAoNGGofkvEva5+vTfq9JdtK2G9W463x4Luvti8JXOa7w0g+7Z4BWVJCUj25VY9XsRtfiAqaQIvfzdcdqMNQ+xBThh+9MopZ/yzbsQ93DkOIChjuHJbtDJThWL7k+h9+chtz82SHND+/jqf3xNjumN60b7xJtEj05Wsyddyf/iyKUIi859HdhOj+05+RLuxUO0kp1AYAC+MLqPtn9bYjuY6y/6MMA/VyJ3bsVQG2SwlccSWY8Jz9c1LJ8lHNRn/BKy7CW7vULiYVB1xvvo4//OMfMj6OL6q/YO9dnFhEybYSDFoHUf1UNdshX2u6hoYjDaxaynzQjM/f+xxXzl2B9biVLQAU6IQD4bydp9W5VdV5SquQ6Piq/yvtSc3ZgGUgCdxYj1vRoetgv4M6UeV9wHM7IvORJNkKKtpJd43W41a2eZASErwtXugKSPsQ2ieM/3xa3BCZjzBQP2gdZPy3tpNt7LVqJO97BWTdSdMCWRTkKnfWWkDq7N6ziC5FZQC86WgT0/CilYpUmFMURDQXNcuuHbXIfESVZlG+s1wGpugmq/qpagZu6HOVuytlCxp/bfnhMDgQXYqyBVdXoEtqP8RvSJTng4pN0zlPj59u1pRA6823CMh6dHcMF21yDh310W+/s8YqQqm209vvrMmKC0KhdRnIamgkWnS0A0dnaSeEqMAapQN/ibRd8rGI28hnI+y4VsIrbIFXXmNDoYFpZCnnS+XuShlAVt5nZdvLcHbvWSbNQYEz7d/YfrqdvZYXNeXPub3CjuXpZQSdwaTIFc+d5MVj+fZBfCSSB9HRpSjzP3yhC19VS3/DzMgMA+n0PTRKy8953m/wPosOZapxbnSOPVexq+L/52RlYsoIAR1KhKr1Ov5C0A7dNftrWCjcb/ejS9+Fvto+eBo9CA2EyAJ+yYfmombcst+Ct9mL5qJmFgalIIumEICNFGCVYQ0PPBjF+DipINzxUAz/8ZfdVrWR7KYpyKKl9SWlayh8ciM1+FqRwECaWisduvDmcyh32ACYJss504b20psnyS7wTBV57j9Pr6G2TsTZcyI+vSyqVkNmI9RYtr1MU4COtwHLgOoxq1k+QdY3s9+ofof9j/Lw96x/NqNjUzu+6qeqEZmPyHZl1IkGnUHmlEq2lSQ5Ed7J0h0mXbSo85YSEs7uPcs+h0bEIvMR2XEIEUH1c6ser2JigPyxKK/RZ2UbXLiRzhH8tdhmUuXKnTQVVaSARY1HsjixiL7aPhlApgvkzMgMdAXJnEUexFB+Hy9+Wba9LOl6UJ02+jyNUCpTNxW7KiBEBdZ+hj7OL5zhQBhTvilZpLpiVwU7Rn6xVGph8Qtlz/s97HEpIbHvK9teJssm0PlHO3sARF7gO98lPLaHH4lhfn4dzz4XxzN743i3fA0//0UUS8tkE1t8SsC//CtpTnzsVQFNn4j4wQ9vo6WFcN0qqwjoqjaKeK2ItLL6dcEGqKQSGLQB8bhnHA6DA1ctV+H52AN7hR0DlgFMXJ9AyB1i/faAzCPppn0m1RQrnQN0uEyupIKnkm0lSeKn/DwWogKbXzz4oO2E6OB5uFJCSppPVGKDvl7Jfaa+vnJ3pexxZbpUjadKN8U8yBq+nCwJwgNDJaWB19lTi6LeS3ZPgCz+puOHodCQxBNQImB+0By4EBVQd6COcXioA6Sgy9vixbVPrmHQOogbbTdgK7bhasNVxnPxXfRhdnadEd9/8ENCfO9xkLYCdWYCRl56mSjyVhmIBpHhAwKkXno5DvvnCXzv+yQN2N8v4Uc/vo3JyXXoy9cYJ6CllezIHngwivP18kWURnfyBRp0BTrNJqdXXAlYL4i4OSShtY3IUVy7TjgPfX1Eh8XWThqFDo9IGB1dV239Q7XNMh3ZNN7NxO5EupDfbaZ6nZbxQLT7TDfrqaZcSAHIIhbKNB1djGiqkOeKUQeu5I/RlI1yx80DOCWwp9Fd/riVLW14Ttatz28l/WZvixf2Cju69F1MTfxuWTgQRuuJVlTursxKbkJm60iry+bv0k5f8BtFGoUctA6ibHtZUjRdeT3oYsdHrJRzg/98ZcqKX5x5MrpSTkNJo+AjWsriFK15eq3pGnv8iw82Itc8BaLhSIPss3iyPI3mLS0nV39T8jtfvS2KhPQ+NbXRjiaVTU4RLhbve30XfbActsBlcmGofQg3Wm8wcVS+o4jL5MLMyIxMODUdtaPq8SpZqyClKe9L2oGAf4z2UaR/U3Fu3vi5QeeLMpWpvIf5qke/3Z/kS5WbPN4f8CCf/27aJom/VyhIVH6Gmu4afwzKOcefa3rP0E4DWnxaet6zleXYrN0TIEtNCVdXoGNNIJXG77a1FscOXQeLYo31jmHksxG4zW4Mdw7D00AE69xmNwbqB9BX24fhy8O49sk1uEwukqsOraP41EaOHwAjW05OreN8PYlWrUZI/zmaPrviImk1KgsRCpGmv3x6jS9F7u+XMDm5LuuzBsh3sPkYf3rhTwjf2rpKTAD4vOLzrI7JfNAMMZ6/MG8+I1mLX6uTij9++WPZ67KtQOIdS9AZTNoxUrFWQL7w8ekTXvSQPi4KIgPl/OJJqz95/o7SmfMWcofY55gPmplz5YmzyugyvwArOWpAcl83taorURAx1D6UsVRDOgs6g5gZmUl6PDIfYZy3nEEW5L+pfGc56g/Vy9K8WhWw1OhiVLa9DOFAGBW7KlQjtiF3SLag0gWEvx7Kc85HP5SkYeUiSE2pwK9Mz/CfqTxvPDDiN068dh2fLuQlP5qLmmVq+Ty3Z6vBuChClkEQogLcZjcWQgsYah9C+Msw5kbnWMPvkc9G4Lf7Mdw5jJnhGUTmIwi5QwywKKVdKJGbNuZOJzmkvC/pWuZt8aL+UD3rLMBHKtXuJX4jyEes3v/v77PHlZGpT179hD3nNruT0nWGQoNs8AEAfqPJz0vqm2ZGZtB2sg3GPUbZNeWjo8r5BhA/RwEa38cY2NCM5IsLaCHJWN8YhtqHEHQGMdY7honrE7hlv4Wv+r5iXUXupN0TIEsLNGndZMrdPz/uNErdCtuKKBbdFW6l5aLllW4xysbyCbLmv5pX/Q5lxDXb4+d3jHzvNW+LF55Gj8yR8KF2PgpJyaxl28tk/BmeRN9Z2skA0szIjKwSTbk7Vtry9LJMhy6+GpdxepT3Zft/bty/ahEcT6OHzWfa/F1pNJW1Wb0cYIMbwu+aeaMclFxB1sqfV2Tn7/y/nAcgjxxqzR9q/MaybHsZ6g7UaS7Cc6Nz8DR6ZNElfjFT+jwe9ChBFi9orPz9/AZAeY19Np/m+wbqN7g7HX/Y2Bj31vSyx3nie9PvM4t4D17YWl++EFpAoCeAcc+4ZlVjNqYsCFCLMqWylbB8Xt1eVG/ozm9q1LITfFqYv4789VVG4PnPdBgcsjmUauh36GVRLn5epgPJ/BqnjKxRa/v3DcBI+a9CRMCHv/sQugIdrn58lb3WYXBAiAoY94wzf0orcl0mF7784kvYK+z/e4IsrfSfVgsN5SLBD62U2F+T5TuKpdZQNx82NzrHJBdo9V+2x0bTJfmwfIIsLX2mxt83yl7n/yy7qhbeCaVrFwSAtVEy/pMRsRWS/6A7WeViFw6EZemg6qeqVTXQlOdJaUJUQPeZbhj3GFXBvtJ5ZkJ8pwBQS26FbpzUdNKyteXpZejkWKTYAAAgAElEQVR36JNI3NRoGiJXkKVMw/IpL9rvLhMiLg/YU1VHSQmJVS2qVfEqFw3efyhlBPjFU/n7eZCuvI48qVn5Pj49SRszK7+LP0b+dxsKDbLOEvzg00BTvimWPtuMNmI4EIb1uFVVd1ApS5CtKfnCmfbxpJYqwswbf7+pzWGt854pyLIV2/DFB1+wv9979D2sr2cmyM37t3T6i/xvVYtkAfKNO43yU36Zks83MzIDW7GNtWwb6x3DpHcSDoMDgxcGSebKMgDXR66ctQVzsbsOspQOix+pToSWOGe63UM4EMaAZUDzot5t0+ronuso2VaS0WKeqQWdQViPW7PSMks1lDshAKxhbJe+CwOWAVkKqbO0kzlyGgHaCgkHrXOmLFXmuSaZGO+EMuFz8akBuumgaSk1JzbcOZzEF7IV22Q8BeV54i26FGXOuGRbCZqLmmErtsk+U7kAX/h/L7Dnbl66mfJ3a+1YAQLaleCWbwMTX42nfD9vtEWKcm5RUUW1BYpKv6Qz5fnLFazxaTOtBZnyS/nXKUGCEmTx0Srl56YCWamiEKOuUc33DX6ysRBaXtoAyZ+/t0Ef4FOTf/pff2KPXzl3Je15EqICLIctcBqdGOsdg++iD0JUYB0oAAJEUwlq8mnidP4y16j/rc9vyT6r7c229G9SHKPWfckbz9NLB7L4KGcqkMWfG6qLR//ORpWen0Pp1lh+DvMVm7zxwJPOZfr70t1390ql810HWSOdI6qT/d0d7yIhaKsdnz90XvV95TvLEftmg/G4EFqA2+xOAgbeFi8WQgtoOtrEymUzaXqqtLHeMTQdbWKfXbGrgolkZtpjkTc1vZHNjHxVXgSdQc2GvpsdypQb5QMMdw6j4UiDTFdruHOY3Wxd+i64zW5WNZfPSNbsiHrVoDIlmiq9pRbNqPtfGwtmupQSIF/QnUYnc8S08k/NFkILSTIQxj1GBlaU52ktutHFgCcx88KiqVJJmaQIKBdIDSTFV+OMjM47dLfZzRoC++1+VD1eBcthC8KBMFwmF0uJDrUPwVZsY1w0GoXjFxMhKqDhSANKtpUkaQ5RDSPTPhNq9tfIdMnUbKhDTnDO5R6jUUeeI6V2bngqhVZUQil3wF+PfIEsfh4q38dzkfjv46Mj/Dnlu0RkSu9wGBxMpDgcCKPtZBs8DR4MfEyEfa98eAWWwxbVyOUt+y0ZsEs3mo42pez4oGVK8N2l74IoEomcm0MSOj9LQPeHNVy5IsHxRQLz80SjbTWyDveABN/AN7L3axmfhm06lpyl4Ddmge4NoJOqeIW/9vYKu2bxRDrjPyfdespHyW+2q2/O+OMu214GURCZb1OuG1QuQy0aOdw5nFdqSjZ210GWVmNfZWmo0lKlphZCC1icWNRMQ+oKCKleTS1XTQhPy/jJrCsgRGFeg6j6qWpV8q2WiYKYtmopm5GPKJaUkPKevlQOLbL08vQy21FR50m1ngCS3uCdRT5B1vTQtOr5UEtVq5HfaRVszf4a2RzgF9VMIlmiILIdHxVe1RUkiztKCQlD7UMI9AQgJSRICSlpflIwoCwVpyZEBdnjfCQ5Fciq/eeNFjPXm6+r/g76fjUgQVuH0HsG2LiWtmIbREFk7//S8SW7r+sP1SO+GmfnlM6LkDvENj30HFN/wQMwChbsFXaW8vO2eGHcY0yZNuJ3+boCdbVpW7GNpb2U11kURJzdexZVj1fJItdKQKQsf+ejbJmC3q0AWUpKBh9Z4YuVtEDWpVOX2OOZVhiH3CF0lnbCtM+ElT+voP10Owatg+j/Uz9Rix8IqUag/HZ/TpmBXFqN8XpT9LcFR4n4qb6cKMy/o1tDZdUa2tpIU/I33xLwwQciKqvEjEEWX1mnFgHlgTk/j/k5ozxX/Fo4aB2UXe9s+q9mw8nif2uq1yrpCLoC9YwV1dpUoxl5W7xb1hkmnd11kMWHtvmRDj2nIuaNe8Y1xf8yGemAliiIScfN78j4aFT5zvKMSZWDF/LbBPrSqUsZfW8qc7zvyOsxqQ21lIGuQMe0zpqONiG+GsfZvWdhPmhm6vC6AjkfJp8ga+qGOh8QQFLaQY3zxlcG8kCXd3RanEOlUcdVsq2EyWQoF24+AsVXqfGbGCpqqsX94MGX8v5Ltaineg4g9wt/b6pZPBKH7jcbYqc0OkIdI62YoiRlXcHGAkOBL7/gmF8k/KLVuVUmnkijjpRfREFG09Em9r00ypIqZaT0PbwYJJBcqaf8zXTRoOCMn0+87+EXOuX14KPKSn/Ff14qkKWUT0jFyeKPRcnz4qVb+GPhq9x4QKfFGaImRAXVtPG4Z5yBH1rMQTfUy9PLSZudGxdvoPL/St5IZzL6zf1Jx5XOlJuaAcsA/LckWC+I8N6QcPWqhL7+BHw+Cd4bEjweCf5b5PEBTwIh35zs/at/VhdE5gnyasEI6i+UIp38fcqfd6U/WJxYhBAVZOBULSvTeqI1Cbh89NxHG37ofGp9Qx7Y+S76sBBaSLqXgGRJEqWP463tZBuEqIC2k21wGByIzEcQ6Amg4UgDAj0BDFoH4Wn0wNvihdPoTBu1zofddZClJBLT8eHvPkz5PmW5LD9GXaMAyGQcsAyoknfNB82s7QDvXOhilmoBVO5klYusMiKlJUWhNH4XkI+R6SKuZUrtnK0aSvI75emZ9plgr7BDFEQMWAbQXNQsi2SV7yyX7dTyCbJShZbVvodflBYnFhlBWdnXjnd0mfIClYu6stmu0iHy5GN+LtKuCGrcj/pD9bIqQeps1Y5b6QjTgSzeiWudV/oaem0pEFFGoihg0RXo0HZyg/PCv5c/JiCZ6E5BGf2b3s8dug5El6Jpm1Irq6FdJhdbhERBTIr88iCLv5aUp8SDEarGLiWkJGkbnpvI+wolUOF3/sp0Nv/9ymiAMgoxYBlg4FOZCqNRtZXwCptfympXHvjzIIvn4aoVOjQdbZJd21ws0B2A8Z+S++NlOj5797Osvk+t527FrgqM9Y5lTLJWtsBJJQ/Dr1n85/ORb2W0m79Pq5+qZu/jAwZ8lJKfl0owRQtV+DnJS8voCtR7ovLGZ318F33wtnhVgyuzt2Zl3UTe/+/va96jdJ5ZDlsw7hmH0+iE9biV9Q21Hrei/XQ7pIQE63Fr3iRjUtldB1lawIIXZVQzml5QG8r0k5pEBO/4+HYOvHNS47wodY10BeqhZd7BlGwrSRvNmrwxmddUYe0/125Kgyq6HIXlJUvejifVaPx9o+y76YLL30hOoxPdZ7ox7hlnc0NXoEtqhJqvY0pHsOavLx01+2vQXNQsA/XU0UgJKQm0ZsrlCX4hb1ehJJdTPZnyneUwHzTLgGd8NZ6k+A5AJskwcX0ChkIDHB84ZMdOUzlK58l/jjJFotajjo/saKVI6WsoUKJqz6lAFr9w8+8FNtKya9G1JJBF5xf9W0pIbKGpfqpaNYoVX40jHAjL+gBmM5dC7pDqnNHaGNQdqEsqCuI11HgqBL+JE6KC7NryivBq/fN4v8RHpLrPdKP7TDeLfioBn/mgGZ5Gj+zz+OOIr8ZlflKZYuR1wviFjkYtNiM5I0SFlFSRTEamxQxjvWOqzY6VI1U6jDYPV3bMaD3RqgnQeG4oHz2kwQe+ryA15edX7KqQnSf9Dr3M5/L3ds3+GhYVG+sdQ/nOctlmT21+V+yqSLlh4Qs/bMU2WA5bNAvX+GNPdW1aT7RCSkioP1SPkDuELn0XbMU2+C76cK3pGms1tBBagOWwRZWqkm+76yBL2UeNjnTpwlTtdZQTWi21qHT2apExNeKeMopVtr1MFYzxE0hXkD6qlKkuSaZjs4T3rWhMrTWUKQ3al4p3En67H+2n2zHuGWdzo3J3pQwMzfpn83ZMoYHUTn5pagkXT15M+Rnn/+U8liaWACQ3gNUVEPBds78mbdk4vzvVIrxTXozb7EY4EIYQFTDlm2KVacrFTG2+T/mmklqvtJ1sQ9vJNlZpqCsgKYrhzuGkCDD9nroDdUltO+jzWpsNZSSLLvg08kVBFnXaugJ5FEQ5j+jvBuT8Lv67+J558dU4Bq2DKNlWgpJtJUlcSuV9n82gc1brOa33AcmbNYfBwa41BTgVuyoQdAbRV9enulGjmxK1OVh3oI75Jt6n6nfood+hZ8UPas/xn1Ozv4aBOYfBkQRES7aVwHrcyha1iesT7DNM+0wYtA6i9UQrSraVbDqKlQ9fyrcBSmWp1iF+pAJZWrxkOrQ2JnwLIpfJBVuxjTV/VosY83OQnmv++qhxlvh5r9+hZ59R9XgVu5eVkXHl0NKlWggtJAUsUqUBeT+lZuFAGLZiG9zn3eir7cPc6Bz8dj+mfFMY7hyG76IPQ+1DGPeMw9PoYdJDW213HWRpOZ/NgCwlOFIjySsnrlIIjnfCvClbxyj5CdSUN3o6xJxN379MxmYrKbS4clsxlE1u6e6K5xushFdgPW5Fl74LNftrWHk4Dyanh6bzdkyZNH5e/HoRrW+on6fG3zdirG8DaNQfqkfDkQbYim1sNB1tQv2h+oy0eejOP5VTcJvdqjv4il0VqpEBt9mNugN1MO4xssVUFERZl3sKmiiY5RfQpmNNmhpHPMjigQRvUkJC3YE6eBo9DPjQ9JRSC0yZPizbXsZeSzlafPNqCrJoaX/Z9jIWTaHcM1uxDSvhFZRtL2M7aOpXlIRspYo6P6qfqk76/fy1XggtoP10u+zaU2J8OBBOem/T0SY2r+OrcXTpu2QLYtXjVcyf8L7tQtEFVqGpVOVW6yFHBw8AHAYHTPtMMO0zwW12s+gF72/rD9Wzak/9Dj3aTrbJNkT2CnvSOaKDP68T1ydQd6COHWfZ9jJ0n+nOqSqb2vTQdF6qoLUKOJTmu+hD2fYyzd9Lr0MqkDUzMgOn0cn6INLhMrngNDo1o1lSQoLT6GTnsPqparSdbNMEIcq0/rhnnHGXUkWcaLu5s3vPouloE1wml4zrRY+jr7ZPdvwUxKTKCixPL8NtdsNWbJNVMyuNrqf5ECsGwFoupWu9lA+76yDr/L+oSzFUP506XcgrECsH5WRRU/ab0xUk92ICkoGOWuhSGRo2FBpYPyt+8No26RbHsb4xzd+Sy6jZXyMry8/WpISEc8+ey+sxpRpt/94m+26+zYbSREGUaSfxpmyCupmRaXUR5YvVHaiDodCApqNN6Kvt29RCoWYf/u5DnPlvZzAznL5adco3hUBPgFRduUM5C+/FV+Oq90l0KYqZkZm0bUIAUtXDL3r8PUIjMbP+WRZZq9hVwYjMNNJhPW5l6Uo6JyyHLSwlQiU/9Dv0WJ5expRvikX+KO/NetwK/Q494qtxBuCqHq9ibWvo/Unn0L2oo7c8vawaCVycWITf7s/7nONNCbKoZSK6ms6EqJB1D1AtS9VyLdORb23Be8X4lP+1T67d7cPJyugarpT8WFpexy9/FYXHI6HauDEXZ2fXUVunPjdXI+t46WXiE5/es/Uo666DLDWeAgUvqSxV+D6VBggdaqZMfyiPQbgtoOL/TFZczmT012lXqyirUjY7NpsqVIvqbeXIl+r7pHcyb8c0emU0/RduoYXcIbbw0MiLkvD+12BadAA6KndXYqx3TBbJob/Tb/fj7N6zTCuNv7cXJxZhOWxBxa4K1Oyvgd/uR83+GrS92ZYUGYrMRxCZj8By2ILK3ZUwHzQj6AzCUGjA2b1n4TA4YD1uReuJVpTvLEfDkYaMAOT/TsZzYPmI4b1kY71jqHgkN//MD62UVT6Najq5TC5El6OaUj+Ziu+mMyEqyCKbalV894pR/qq3xQspIUEURFTsqkD5znJVUP/YEzG8V7mGHkcC71Wu4XJnAq8VCXj7nTX095Mm4B2XE7BeENn/X3o5jnMmEcWnBDQ0irjiSsj6WObT7jrI0hLfTKfNkSrvrgx9KqNKWiBLCcaUICuVOn26kaptBq+dlI+x2VQh5UTdqZGvvPjE4ETejin4RfaaKtGlKKSEtOmWDTTCQ7lBNCW0mZYfW2nUEapZZD6C5ell/PnLP8silHRkorAObNwjk97JlK/LNrLCR4ZWwitZN/zOxqhi/bhnPCv9vK04DhoRztRs/7GRlvzg//5gU5HybGx+nrRzEUUStUhltFgi11H9VPUdUwn3tnjRfaYbfbV9mB+bh7fFCyEqILoUZWr2C6EFOAwOiILIZBUAEm3NlrDNt0XSFehg/6M9/Zs2aauRzFrxKE1ZOUujqFrrxDmTiMeeiOETq4hzJhH68jUUnxJQfErA628ImJxcZ6Cq2ijipZfj7LniUwK8XgmvFQlsruXb7jrI6q/rV53wf/jHP0CIaIe/Pyv7TPV95TvLEV2Wh9Q/fOZD2WtKflui+plK/SMlyFLT3lJ2kdcaWjvj6aFplD5QmjdwYHrOhHhkc4v8V31f3VGQpeQ/0FQXQACfUgJDa2HOZ3VhquqmoDPIIi6UTE4Vxb0t3owFFtVMyZ2hEiRKfqAoAi+9HMfDj8QwO7s1ziFT69B1pIyehgPhTQFpvrqR8i0DPQHYim2s4q5D15H0HWO9Y2mrlNPZ0vI6c9ihUPbnWV++AUb8dj/6avvQcKQhq2jzUPsQJq5PYHl6mTWL1jIpIcG4xwjrcSvGesdk/Bzahqq5qBkDlgHZc6t/XtXUOPNd9CWR5gcsA6opNesFEb8uiOa8wFLrcSTgdCXwm98SX37OJOLtd7SBHU37Zjsop4yK+PJ2vp5EOt6rJEKiaiaKwOoq8FrRxvOrkXVUGdbg9Uqa54G2S+o+043l6WXG0+vQdaDnTA+GO4dZxd1CaAENRxpgPW5FoCcAl8kla1OUzvx2fxJPrWJXBfpq+3LauPX3S9jxUAzHXhVkv1v2nbeICGu2phREdhqdqNxdKetYwdsVVwJvviWg43IC/f0SSkrXYLtEIlkHXoij/dMEuuwJnK8XcXNIQvEpAf/yr3G8eCiOt99Zw4EX4lhaXseLh7aul+EdB1miSAa1VFpMqTQstPpQqfGo1Jqqqlm6SJYayNpsqiuVFEUuIx+pt1wdVq5DGXmcGZlhPQ37avuSwvdavzE0kL/j9ndpRx6jS1G0nmjFzMgMwoEwIvMRLIQWYCu2YdwzDt9FH6Z8U5gbnUOgJ4DhzmGs/nkVQWcQS5NL8F30sWjjWO8YIvMRhNwhFkWhc/vs3rOo2FWB5qLmpAWg2ijiyCsCbJcSOPJKei5OQ2N2EZ6Oy5mFzhcnFuE0OuG3+/Hn4J/ReqIV15quobO0E4GeABwGB6Z8U2g40oCgM8hU6Z1GJwYsA5gZmYHb7E4pccKTu/U79Ox7DYUGJpHRpe9SjeDS1+dqogg8ujuGUGijBQpAwNfS8rosxbC0TJ4XRUKoFUXgzbfk12Z5epnJXLjNpAoqNBCCy+TCN9PfsPYxUkJC0BnEWO8YhtqHcOvzWww4DVoH2bmcG5uDy+SSRTZoyfrVhqsIdAfgafTgRtsNeD72YNA6yKIDE9cnYK+ww2/3w9vmhafRg6H2IYTcITgMDkaO1rpHqO6a0vY/H8fNISLC2eNIoKFRRJc9AY9HwrVBCS2tCfhvSei4nEDH5QTGx9fR0CiioVGE1yuhx0EWxSuuBB54MIqOyySVU1snor9fgtebvGFV491qDSrqO9w5nDKa19BIoiINjaImYOjvl3C+fuP5UGidRVLcAxJef0PA0vI6+vs3jjkWAxPetBy24GvP17AV29Bc1EyEtGeW0X66nQGt5elldJZ2ov5QPcY94+jSd2WlXp5KfzHTtkZK2/FQDG+/Q1J0Ho/Eru/5ehH+WxI7Zy2t5PqvRtYRHJVwxZXA7Ow6uuykrVDH5UQSEKXFZRRcGfcYM45452INjeSYt8ryBrKqDGt48y0ysVpatR30i4fimJzcOKlKATZ+pJI9UANOuoJkPRYpIeHdB9+VvUb/kLrjTRfJUuMqbTbVdaHogubvz2Wk2uVmatPD+avSSzfOPHYmaYeyPL2M8p3lCDqDaDraxCpV2k+3Y25sDuaDZkxcn0BzUbNMsymfEbjhy9p9t5anl2HaZ0L76Xa0n27HxPUJOI1OBrK8zV7UH6pHc1EzHAYH02rpLO3EUMcQWk+0ou1kG4LOINpPt6NL34XuM92yCr9ATwB9tX2a9wBdfI68IqC2juzSXn+D9Eiju7tqI3Fu/f0Sfv6LKNo/TeD1N8jjPQ6ywBWfImHy4KiEKsMaPB4Jb7+zhseeIBEy+lotmxmZQfeZbnToOjDlm0JnaSe+7PmSLWLeFi/cZje8LV52LiauT7DIU19tHwI9gZyc6IBlgAkBU/VyKsVA5xS9hxcnFiElJMyNziG6FGWl3JH5CMZ6xxjIWwmvYKx3TAZqC5+MofDJGPTla3hmbxymGrKAlFes4b1K4vdeepnsjgufjOHI7wU8szeOY68K2PGQnFi7PL3MfIbD4IDL5MIt+y106Dow1D7EKveGO4fRoetgFVs0crc8vYwufRcajjQg5A5h1DWKtpNtsBXb2G+wFdswaB3E1Yar8F30of10O25eusnEGSnI+vra12wxH/eMw15hh9PohNvsZtWQkfkI+mr7ZAULnkYPhjuHNaMgB16Io8uewNN7YjB8QFI5vz8m4LEnYnhmbxwHXojD45HwylEBLx4i5+mxJ2KMR1NSuoZzJhHWCyJ7/SdWwqd5+JEYHt0tP6fRpWhGWlWlD5TiUvElfOX+KqP5Zb0g4oEHo2xtu+JKoKR0DefrRfz8F1Ece1VA28UE3n5nDUdeEfD0nhiuXJFw5BUS+bzhk/Dsc+T4P/rLnDn2qoDgKAHQLpML1uNW+D/zo7moGd4WL6OVWI9bEVmIkFZal3ws+nit6Rq6z3SzSOjixGJaDcaZkRlZ1V/IHcK4Zxxzo3M5F0t87/u3cd/9txn4feyJGLrsCex/Po4Tbwh48y0SSXrzLcJ5eq9yDU/vIfdRmX4N1UYRVYY15nN4kxISQm6y8RjrHdvSgo47YXkDWb/5bRQtrQnc8EnQl5OTd84k4ny9iPHxdZSUrjGnPju7jnMmEUvL6yk1NrQqfFJxo3jBPkCu0UOHUoWbWrpIlhgXk4jvl0su53zOREHMWtgw3cgHbydVuXe+hxqJdmZkBl36LpgPmtF+uh2+iz4EnUG0nmjFuGcc9YfqsRBagNPolGnqjLpG83ZcSsFP3qZ8UywaQcuf3WY3O77r1uvo0ndBiApwGp1Ynl6GvcKO6FIU8dU4WxRvdd9CoCeAb6a/waB1MKsUwA9+eBvB0Q3n9MCDUYRC63jsiRg8Hgm/LojinIlEu2Ix4L77byMWA35dEMWzzxEw8OjuGHN0L71MFr7CJ2N48y0C3EpKCXGUpmy0rO1kG6zHrbjRdgMDlgEMtQ+h+0w3rjVdQ9PRJox0jrDmvkPtQ4guRdGh60CgJ4CxvrGcyb2LE4so216G+Gqcqdw3FzVjrHeMbbYMhQaM9Y7BUGjAUPsQDIUGROYjKN9ZjkHrICp2VbDqUFEQmZgrL6r6zN44ViPreP0NskB+eJYs/pVn1tBlJz7tzbfIwkpf578l4dirQlIki2r5AGBzw2VywdNIokwNRxow7hln7T8shy3wtngRcodgK7axuUcB/dXGqyzVNDc6x7oNtJ5oxZeOLzFoHUT3mW4Gdl0mFxwGB65Zr8F30Qen0YlB6yB7bqh9CJ4GD+wVdgxaB3OqsjvwQhw9jgSr9jrwAjl/x14VWPTimb1xWD4W0dJKIhk0EnS+npzb2joC7vc/T/gz9RYCstS4M5nQBKqfqs6aq0rvAa+XbGBKStegLyd/19YR/k8otM74PR2XEyyCQ9PL/P9ff0NAlWEj5RmZj2QNIELuENt8zY3OofVEq4xOEQ6E4Wn0MF+jtL7avk3zDkURePiRDT/x4qE4HnsixgBXlz2BcyaRgaweB9nc0WvXcZlc108ukPdeceVGOPd4JOx/Po7XigRZduxes7yBLK+XOPbgqMTyodVGgmBr60Q8+xw5GcWnyG7l2KsCC/vW/6t6OFNLEM7b6tW8mcavJjts5Wu0KhfTgSwAMD0rJ6lvRjgvn6BAV6BD1RNViK/kJ7dc8z9r8npsWkMJigGSQu6r7WMaSp5GD1pPtMJhcOBW9y2Y9pkQcofQoetAZ2kncxpKcudmxo22G5rnpvtMN6zHrRAFEVO+KXgaPbhquYrO0k5cb74O30Uf/HY/xj3j6Kvtw8zIDGt2PXtrFp2lnZgbncNYH0n9TN2YwqB1MKuKn+9897YswvSd794GQJxfX38CDz9CUlyUs3Xf/RvP+29JjDdS+GQMxaeII/zNb6Po7ye8hdo6EkJ/4MFozk4w0BPY8qashkIDBiwDLO1hKDRAiApoPdGK6FKU3cPKf2kaserxKgBE2HbKN0WU7w0ONi+DoxIee4Kcy/5+CTeHJNgukUWkpTWBllaS2nqtiHB3gqMkdXJziPyrL1/DzaENMNxX24fmombEV+PoPtONiesTmLg+gaH2IfTV9aGztBPhQBjeFpK+oynFofYhkgL8+CpcJhdC7hAGrYP4evBrdg9sRiU9X/ZeJYmCfvQRIRn7b0kMaFoviLBdSkAUwcB/bZ0I9wABpEvL6wzYvFe5BtNHhBNVbSSpxNo6cs5tl+TzMV11tvmgOadilGefi+P1N8hx/vJXUTS3kOtp/5yAxPvuvw3DByIOvyzggQejeP0NAZ9cIFGd/c/H0dBEIm8V75E1sNpIgg75si59F2ZGZtBX28fA9EjnCNxmN9pOtmF6aBp+ux8T1yfgMDjgNDpx9eOrmBudw4BlAGO9Y0zLKhswXW0UWeTxtSKBRaUqq0hgJRYjmS261ndcTrCIuPUCuYbnTCIDqvz9kamFQuv4wQ9vM/B77NXco118KncrLG8g6+FHYmhoFHHuI7IrfmYv6TxebRTx+htkEtKQer2FlFFS9Kl1k6h1GAe0+VhqzTIBJKkTbwZkKe6dv74AACAASURBVMVI1XpvZWrplH6zHcr2NJuxfOjNpBuGQoOqCJ7f7mdhc8rfmRudw5RvikU+ZoZnMHF9AkJUYNy9Lx1f5u3Yrl/ITIzwbtnTe2J4/Y2NyAmNNu14KAb75wQwUZDV1y/hvvtvY3Z2nYGv+XnyfxodeP0Nwu/6dUGUkX3fPEl25xSg3YtmK7YxbS2AVBILUQHW41YsTy9rgixdgY79LQoiDIUGRJei7H7ONsKwPL0M30UfOnQdf5VSG3/N1vrv2sLJ9YfqMeufzelzJyfXZdQWQF28klY+phK2vDZIIp75FL+0FdvYvKcNj0ddo7BX2Bkvj9IQLIctjJs30jXC2pQ5jU4EegJ5k9G5U/bmWwJ++asoYjHgRz++jV8XpI62p7KtJL0DeQRZVIdiNUIm5s0hCf39EkKhdUxOrePpPcS5T06us9dQ05IMUOv5lypVqFWxoxQZzRZkBZ1BOI1OhANhuM1u2WtSVS9RfSOtCaylFp7r6KnKrBVEJnaz/eaWg6zNpFrVLJ+tgO5UKbeatZ5ohaHQANM+k2aKIzgq4R9+chvf+/5tdFwmu3u6668yrOHhR2LweiU8s5eE4599Lo73DWQHar0gQhQJUCspXcOLh+J45w8bEeYuewKPPRHD+x8Qfsz+51M7och8hEkTjPWOJSk+exo9CDqDCAfCm5a3UJrvok+2uXKZXPC2eBkvifZjMx80Y9A6CEOhAYMXiHr7cOcw9Dv0CDqDMO0zoa+2D01Hm1h6TssSQgJTvilca7qG9v9sx0f/4yPZ3Gn+t2bN926V0SpA5chUVHfKN8XO2Z0wmtai3C/LYQvqD9XDuMcIQ6FB1kaKKuo3HW1CZ2kngs6gjLCeSgInXTuzO2WxGPIuEeAyueA2uzHUPgRvixdzo3NM9oGCrKAzyKoXAbB70Wl0okvfBafRiZmRGbSeaM2LsGw2Jgoixj3jOV2jX/4qytKE+5+Ps4jyAw9G8fY7hP81P7+O9yrX8FqRwCKI50wint5DUp2zswSXfOe7t9HSSqoTj7xC/GA6uZBs7I5UF4oiCe+lyptqRaeUwEmtRQ4FZFrkWSVJXkuDy3LYovo6qsnlu+jDQmgh6bu11IqpuKmWw9Yi7+c6eA5bfz+p8Mil7JxaJmTSXEfJtpKUrRxysUz7iGUy+KarWkYJmrTDOyUGu81u+C76cv59VHU83YInirlr0eRiixOLTN+nuagZpn2mnJqal+8sZynTzVpkPpKkQbcQWmBdAahumSiIiC5FIQoivpn5hqmnL08vI74aZ68FoAoEw4EwBiwDsB63JvVbS+ez1EwURIQDYQx3DsNlcjFJhVwXukBPgMkR6Ap0TFyVNnhOZ5H5CCp2VWxJLzcpIWGsdwxOo5Mp9W/2/izbXsYAsdbn8UUx95pFl6IIB8IY6x1jUShacUurOsOBcMoKeyEqoEvfBd9FHyteoNWnIXcI00PTGGofwsL4Agatg1gJr8DT6EHIHcJY7xjj/tEG5lJCQmQ+ktT+iw4aoe2r7VNtpVWzvwaGQoOsF6ba66i1nmhFOBBG3YE6eFu86NB1YGZkBvHVeNoOAP/wk9soPiWPNs/Pr+Nb347gmb1xfO/7t3Hi39fw81+QIM2vC6Lw+ST84Ie34fFI+Na3IwiOEq7dgRfiLCJGNbN49fjNWl5AFgVR8/PrSWCqy07y55OT66qlt9Ro1EdtMaZEvlTpNa1okRYpUg09K5s66wp0jKSrK9gQFFWK3qk5JnqslbsrVTWy8tlnT1egg+43G1IIwVESwag2Ei7c5OR6TlpKVz++umUgS6klRSOh+5+P5wwM8wmyUi02E9cn0H66PSOQXP1UNewV9qyr5yp3V8qiaTwAoDvA5ellrIRXIAqiDLBQDthmBS9FQWSd7PPRD05tmA+aVRux302TEhKmfFMssqXWWDmbuc1bZD4Ch8GhOXdKtpXIekVmasOdw2yTpSvYiMSqcR61jLYIy5ethFdw1XIV5heTG4lv9ah6okozTRhdiqbkIMVX43kXi10Jr6Cvtg+mfaasi50qd1ei9UQrfBd9GbcfWgmvJOkzRuYjMj+xEFpQrezWOg6a2dEKdNBBo++dpZ1Jz/EBjpr9NXAanQi5Q4guRQnH8NrXcBgcGO4cxkp4RTNA8a1vR1R5WN/6dgS2SwlUGdZQ9LqA733/Nh5+JIaf/yLK5DYaGkV869sR9DhI9P/AC3F4vQR4PfxIjFEm8mV5AVm0fxAtce78LMFkHB57giShKaE2lfVU9eR0Q3388seYD83LPstv98N63MrCzmqLn9/ul1VaqGlWVT9VzW4KemPOjMwkdTD32/2sGa3T6GTPa1VIXm++nlenYnrWxD57fp6QAq0XCAnxmb1xXO4kLQfO1xNRP6+XVGaYzxMCos9HgBkt6QeAb2a+wUfPfZTX49QV6NByogWxb+TkhIcfISXAdMLzRjWHlKbkN2w1yBKigqrjyGSU7yyH2+zOuF0LJXQPdw6jcnclwoEwzu49C1uxDX67H7oC0uC4cnclbMU2plY97hmHfocezUXNsB635tQiZHFiEbZiW14iDpkOW7FNM4ozP5/MjeGNgvLNiLJSUNVwpGHTv1st1SwlJHSWdmr6I7XRdLQpp0owXUFy9HzKNwW32c18mBAV4G3xYqh9iM1JQ6GBFV+EA2H47f608gBqtjS5hP66ftT+c+0dmz/KkSqK1aHrSBI4VhpNr/ku+iBEhZxAlyiI8Nv9aDralNcqcuMeI5xGZ0reYNPRJjQXNct0I5WiwB26Dja/BiwDbNOmFamlRV72CrvqPDYfNMvOU2Q+ImtVZyu2yY554voE9Dv06NJ3QUpIaDvZhtEro6jZX4NwIAzLYQsCPQFVdfv77r8tk0ehldbf+naE+YPiUwLDHwCJ+t93/+0kkPX0nhgDWVtheUsXPr0nxkTYbJdIVILmSOfnSfkufY6WeL79zpqsDF1KSKotcFIN/Q69qmxBOrTNX3j++7V6rfEl3QAwaB1MunGUO14qlKhmWu2Ech1UL4ia1yvhpz+LMqG8z7oSTGPGeoFU8LxWtFGQYL1AKmFaWhOyxpr5JudrCcudM4n43vdvsx5SrxUJOPaqwCq39j8fx7mPiELvORNpjXDghThr9AlsLcia8k3lJX1qOWzJiFRtKDSwxbpydyWWp5fRfaabzVddAUlTNxc1MzFQ2qG+uagZg9ZBjPWOZdW1fqxvDJ++82le+r/lMi4UXcDkDXnbnGoj2QRUGQhPwn9LwuzsOovOBkclpqlUbSRilrOzqakJANnFD1oH0VzUnHWkKt1Qpi8j85Gs/RodJdtKYK+wZ9VLUVcg7986cX0Clbsr4W3xourxKiZ50VzUjPbT7Qxw0Dm3PL2MugN1CLlDWVfmjfWOpU2n3omhlbJdCa/AYXAg6AxiyjeF+kP16Hm/B9bjVty8dBMdug4EnUFYDlvgNDrhMDjgbfXC2+JFl74ro6irlJDQV9uXdzqIclTursSAZUB1c+I0OjHcOYyze88i5A7B2+LFwvgC8xUhdwhOoxNjvWOsEwEFXBTw8N+lLOaIr8aTev2qpTYDPQHoCojCvHIOz43OYWZkBpW7KzFoHWSyJPWH6jE9PM0iq3Qu24ptjGN47FUBf/O3EfT3E+73L39FNgPf+naEVQs2NIqsIMh2ichr8K+jklIHXojj044E/u7vI8y/5FLxqGV5rS6kFU89DhKue3pPDAdeiKOklKjmFp8S8PAjMRx5heiF2C4lkpj9i18v4vIfLmc0ySwvWTSJnfYKO2sAq8wJ1x2og6HQAEOhIUmbSBREuEwuNBxpgHGPEQ1HGjRvrLHeMdZnjh/VT1WnJZxaX1PnoOU6+J1bKLSOHQ8RdP7o7hjTrXn9DRKlWo2so/DJGKqNJD1Hq2N2PBRj146aEBXw2bvqLYyyHba3bJo8nNUIUX3+3veJ/hMFU1SHhbapeK1IYL2nautE2W5mq0CW3+7P+05UDWh6W7wMWPEgy1BoYCKWdDeoK9AxQit1RHw4n0a10jVap9c4003JVo/K3ZWy6E1/v4QXD230HXvxUBzvG9ag/+Ma+1tfvsaAGBVo5Tdv9Df67X506DqSCmHyPfgo0pRvKi+go+FIQ8YVj7oCeQS99UQrWyTNB8241ngNugJCmaBReX7OzYzMoO5AHcKBMAyFhpS8IN7UNp7pRtXjVXAanVgILbDfF1+NMyL+Zu47tXNG53pfbR+CziDsFXbMjMygQ9eBL7/4kini88Rwf5cfQ58OwV5hTyt1sBBayBlQ5zoMhYakNaqztBMdug6shFfQfrodY71j+PKLL1lLHk+jB06jE+2n2yEKIqvgphZdiso2H2p6hivhFVlES61IhxaKqdF5aDFKX20fEzQOuUNoONLAmsbT3qcAZL0l5+fX8fNfRPE3fxvB3/xthFVJ33f/bZZGjMVIt4aXXo7jvco1zM6u46c/I1Ib+58nWoFXXKR6mgrOPro7lnfdrbyArNUIOfiWVpLu6bhMIlWvFZFQ3Pl6slgWnyILpP8WSR12XCZVT2rkXd9Fn2ZUqXxnObrPdOcUyt4KW55eZlUSmR5TvknlPPdidnad9ZWigrDn6zdaRACkImNych22S0TF2HuDALIrrkRSPyopIaG5qDnnYyvfWQ6n0ZlyN/7o7hgTz6S6atVGEaVlRCxzx0Mx/D/7SMSNCvzR6ButBNkKkJVvgEWHaZ8paQEw7TPBctiCxYlFlGwrYQ6l+qlqJr7aWdrJeBMUZHXpuxigoo9RbSU158jbV/1foen3TXn/fZsZn7z6CVbnVgGAaezU1om41E78Sp1ZxOjoOjweEsX6wLiGOrMI83nCt6BaTMBGn8mtuIZagxYsLIQW8holM+4xZsTJ0RXoZJu8+kP1LBJP5wudP/xc4oE93ZBmWpzQfaY7699jPmhOCxznRuc2BVIthy1Jfqevtg9d+i54PiY6ZOFAGEPtQ/B3kdReaCDEtNf66ojwp7fFm7INT+ybGHprerccwGuNP/zjH9Dzfg+E2wK7zjQC1KXvQqAngJuXbuKLD75gOlr2CjuTeeg+050EIJXSSmobQ56frMz2AATg6wp0qnp5VNvLetyKhfEFuEwu+O1+1koq6AyyFlNKnwgQ3GG7lMg56rRVDaGVlheQ5fVuCBgWnxJga9/oVdXQKMLrI/9aL5B+VB6PxEom0wmB0Y7jLpOL7c7vdKlpvi22Est7ikKpUB6L5bfybHl6GW1vZt4fTFegQ/XT1XC878hIhd56QWStGJaWSUcA2lFdX052GZfaCa+spHQNb79DhO/ofALyD7Imrk9s6eKsFLJ1m92oO1CHyt2VqNxdySIInaWd6CztRNvJNlQ9XoUvqr+ArkAHb4uXRWvnRudQsauClW/Tz0glBkor0u7GopDJ+c+H5VPWI9NBCx2qHq/K+2dX7q5MqVxOo5z8YlR/qJ5Fuq3Hrbhy9gp0BQRYUUkcKSExkEUlOazHrdDv0KeM3uS6AavZX5NxZG4htLApoJVpJ4VwIJyToOtKeCUv0StDoWHT60LriVZEl6OsdRJAgOpQ+xAmvZMIOoOsmtBv98v6qyoB9Up4Reb/1MSSeVWAmv01Sc/TQMlmAiJSQmJgbbPSOpQ3fSftjjeIvlNmvSCyBqRalm3T3HyZmgzEZoea410ILWDi+oSMnyEKYs4gVUpI8F30aVaa0cqo7jPdd6XnVD5BVuuJ1jsCQJTEdKrCrNw10gjGSniFhdCpBAGtIqLcmbaTbawiV8tC7lDGANJ63IrhzmHMjMxAiAqIr8axOLGIcc84BiwDSdyMfIySbSV50TiKr8a3/Boqh+WwJaV202ZH+c5yTUL8WO8YdAXyyLbD4GBth4x7jAgHwqh6vAohd4hF+qSEhPKd5fA0etBZ2ommo02QEhKqHq9KWelI5W2yHdl2AqC/K9eRa+umdBaZj2wqK2EoNCDoDMp8ZXw1jkBPIGfCfCYRwkyNF99W8n6BZA1Knr9H28bRrgq8SQkJQ+1DaC5qxtm9Z2EoNKD+UL0szR1dirLzQD+/7WRbEhVnrHcMXfou1B+qR+uJ1iSi/Ep4BQOWAVbU4rvow5RvCmf3noVxjzFlNXA+bFMgq8tO+Dvn68VNVfakM9pWIRt78RDJw3bZE1halhNhl5bXWSXbaoQQaK+4Eix8uNVhxHy2f6FDjTdhOWzBxPUJWcRkbnQuL4KD0aUopnxTCAfCSaXC2Vg4EM6bQ9hKyYmtGhW7KlL2SczWaO+6mv01moTlyHwko8gA7eOXia2EV3KuvNQaxj3GjOZVKsmPdWkdf3z4j3f9Oud7mF80Y9IrLxJQcmRoNDAyH0H9oXqm+g2QNLj5oBkNRxqwEFpA95lu1B+qR8ORBnzt+ZqlcSyHLZqbsqAziDOPncn62D9++WOsxdZUPzOVbYY3+Mmrn2T9nenWgc0CLOtxa9qigpA7lBOBfjOdSHjjI8Fl28tkc0FtA8ODpHAgzH6n0pqLmlG5uxKeRg/6avvYhpaKBwNIIt/TwfNMaUqz6vEqDLUPsfdQDqJa72IqoUIBnq5APUiRL9sUyLJeEPEPPyGksR/9eOtab9A+SNnYgRfi+OnPouhxEHJ9SRlRsz7yCmnaSgnUzz5HwJjZTNJV+vI11thyq0ypGr/ZUb6znOXiefM0emDaZ2IidJ2lnawpLCV23mi7gdYTrXCZXJi4PoHWE60YtA6SqposeumlsqAzCEOhAcY9RlQ/VY22k23MsesKtMVcszWXyXXXF79cRsWuiqx1tHI1KSFlFHnKdTdMuWH5OjfKSr3Hnojh4Udi+OWvSNsg/y1SWeS/JTFNPqVac/XTW6PxdbdH09Em/Dn459wnwyZMSkg5R+so0MvW6KKd6+ABwIuH4kncU2p0Q/76G4LsMV4yRogKm4rgNhc1Z7wxXQgt5AS0lBpp0aUomo42ZSSWy757fAHv7XqPfebQpxtRIrVgAZ+apTJFvTW9Sb9HV0DSi/RY+CwErcpfnFhMApm8Qjz/HgqSREFkgI1GtMY947LsS9n2MtaujRauZXNOsrVNgaxQiOhO9PeTFh8AIarShrK1dYSEOju7jjffEuC9QbqXz86S5rQuF+Fq+W9JTECsoVFEcJSIhi0tE3IrrSbLxh57IsZI3/pywuOhsgWvv0F6sxWfIoDLUE1Alu1SAv92QmCy/Ftl+d7xn/2depl+OBCG76IPNftrWFXa0uQSU172XfRhtHcUvos+2IptcBgcWAgtwGfzwV5hT0L3tMdVl74rK/2eyHwENftr0HS0CSvhFeh36FGzv4aRbvMFMHo/6r3rC1+u47N3P8vLOUhn3hbt5up0bDbdsNkdPj+UiuWU90lFj0OhdRx4gRTT1NaJ6O+XmEYftbtFRr4Tw3zQrLpYC1GBtdZJF40UokJGHQ54o7yuXMb0zemsvou384fO5/y9lsMW3F4i6xRtQfX2Oxscz2OvCih7l7SZeunlOKs4e2ZvHCfeENjGe7MAi/bXzMaoFEI2o2RbSZK+V+uJVgxfHmbFEDdtN9F9phv9f+rHoHUQ9go7vK3ytlJ8JxS+SnDAMsDuUbX7lRZYKFO1E9cnZMcZDoRlESel7MyZ/0aipe/ueJc9JiUkBpyUre1oezw+vclLERn3GFlXDTrUom35sk2BrP5+Cd/57kb/tB4H6U7+7HNxRmR+9rk4jrwioL9fwv/4n+T/1UYRx14V8PtjBNA8+1wcDY0iCp+M4Te/jWLHQ6TZNG0C+fY76pEsj0dSFSlcWl5nRPyGRkLCvzkkoeMy0YB6+x1CprZeIE7Z55PweTfR0bh6leyIKVBUfl9J6dqm04nKJtObHR+//LHq9zQXNWNmZAb1h+o3qmg6hpgY33DnMItadeg6cKPtBoLOICauT8BlciU5ZxoFWQgtIDIfYY5CFETm6LVSC7Q1A0B4IaZ9JgayqAlRQbZgCFFB5oyiS1HZ30p+Wa78kHthVOyqwFd9X2UyfQCQOT47SyI52VjTsdRzr3J3JUJXsyf/Ku3rwa/zxtXiHX5tHakopQ2tC58k2m+2SyT9/+KhuEznDSD321ZrFt3NoUbsFgURdQfq4Lf7NQWRARJVnxudg/W4FUFnMKNeh0pCdDaD7zOZiykr3rIdlDhN9QGrDGu4Nki4u/ryNVxoJuvO2++s4dRpgRXanD0nMlkQrTRWJkO/Q59z5D6XdKmh0MB85uLEItpPt0NKSHCb3Qj0BOC76IO3xQtPowfzY/PoLO3EQP2AjGDOZ14qdlWwx+l5UHJhaQrUctiCkm0lSYBSFESW1ubPB90M8d8BgM01/Q49e4yPavKteoANkMWDL/4Y7RV2xFfjsiKDrexVuymQ1eNIMAHLx56IMeHIHkcCNbUic3a0OfRjTxCJgP3Pk3QcBVz9/RJTXwXA9Jr8t4isAP8cAJyvF/Ho7hj8tyQUPhnDs89l13TW45FyagB54IV4XlRhz/5OXZoi18ELqvK2El6B76KP8bUWJxYRXYpiJbzCqiwi8xFE5iMMrNAJr8UVqNxdiaajTQg6g3CZXLhhu4G6A3Uw7TOh+0w32k62oeFIA6zHrbIIVeuJVjQcaUDIHYKugBC+eZAV6AmguagZbSfbmDp1l74LVY9XYWZkBuFAGNbjVlZ2TAm7HboOtjDkUkZ+Lw3bfyRfxx5HAj/9WRSP7o7JijjefmcNH54lYr+2SxsVlrzNz8u5iJkUXPB6a8vTy5i4PoGJ6xM5Rba0WmVlO/jScBrJ6nGQRZE2s/7/yHvb4LaqNU30Z+qGW1AFBVVwC+rCLagLRXEZLlSZCaTJJRk4nQYmTZgwacJJ0x5I5xDadAJMmnASxpyAjm1kHNsIi0TYPo6F7OPEsh3jCAnZURzHRscRih1H2EbC3/hL2LI+vCU998c6a2ntra3vbUjPvFWrCLI+trb2XutZ7/u8z3O+m8wR9G9yEfKHmOq10t29cqNkYwl6anowdWWKeSmOXRpDn75PccFOua442lU44ZyA8ZARE84JNL3dxIyFh23DsDfYmSaVq9MFV6eLtfT36ftgPGSMy0TkUpY3FBgyvo6UvKbKt5bn1J2eyKYt3ZGNAwONbBumKAgP+UMi7i5dA+gmORKOYGlmiXl80pCWaWm57vjO4yjdXAohJIj+Tpsayp4uS+idOTsyi25dt6giwt+TfNDHeC7WkHko5ff+9LlP2fN5kEXLqBPOCbQfbU8qGq5E5ASyDr8fwgMP+mG2hPHQw34UvBnEgbdCMDQIsNsjUJeuYugqMWF0OIhtCwA8+pifiQs2nRKYOjytgb+4M4jhESLvwIM3GvfdT3YhggDccusKrrvex0CTUsaOgkBq8su+KDuuzq5wziBLekEqMeT0Seh3qKkVEg5ps8L0dFT2edTmZmlmCacPnmZmr0szS7BpbWh6u4kBOmerE4YCAzMepVGbXwv1JjW0O7SsVs6DrLKny1i62lRsQtPbTeip6UHT202waW2wN9iZkJ6p2ATdLh0zY6apXnOpsir6v/QoeqwIQ2YxBwkgQr+FHxDNs2YjyRjX1Aro7CLZm6ZTAizfhJkopyCQLPM7B0MiHomlzJLyGLp13Wjc3yhrm6HbpcuYp5fI+D2TQXekgkD03fJfDbJ5oUor4IEH/WhpCeP1N4L48KNVHCtPTXAOLgfXFGxVba9KWqYLLgdhVpsVkwgp31oe1016+uBpOJod8M35YFabmbEvlcLhRWuprpKz1Yk+fR97nr3BHlfOz8XHMlfuSyQcyciaSG4ky+yl+uxcyuBV26uybhCiIfXNTWeUbi7NqfwfCUdEndZdmi7WOUhBM39erBVW+OZ8KX/vQdMgGvc3QrtDG3cf8sF/Dxo87aFqe5WsoTXfNciDrLXMWslFTiBLXUpUl2kZjXbp0V213R7B+e4wAgGy2NN0q6FBYLvsZmMY4+NRNJ2KZb4WvVE0G4mg4PR0FB1nwzhZHwNPjz7mxy23rmDoagTDIxFcHiCZqWPlpJ6+vEw6Hx0Ows+g3ncXL0ZYqY9+xvBIRNSdtOiNMvXYEzoCMO65dwXj41EGsi4PRLI2MZ64PJHxTZJqnKs6l/Dz1q33JRzSHX+VVpB9Hl20qKu6EBLgbHVi7NIYujRdqM2vRXA5iD59HzNBpRM0DcrJ4oOCLFqPpwrLrk4XZlwzsJRZULW9CjatDcHlICqfrYSlzAIhJKDy2Uqmdk5vGiVVy4s2FDEpBEezA5YyCwwFhpwn+FSjNr9WdI4WvVHccecKHnqY2FNRIKGrjoEss4WArmeeC/x140Iez39VnI3kuRXZjj/+xz8SYVkhvcXih4s/KGLTMzU4hUCAbHToCATIPe1wRND+FXlsbi4qW+pPFN93fS/r2pDL0O3SYXIgPd6RvcGuWPfjmcIzrINuaWYJmm0aZrxrrbDC/IkZ+n169On7MNA+gMb9jfjm2DcYMg/BUGDAdy3foa++Dx2qDuj36VlJiY9suEH86D0Zy+REwhERkTnd0L+e23WcyrcwUeTCQ1PlqXDxTxez+lw+svW85c97NsGDu+rd1SyjSDf4vFZabX4tI8UnckuhuleqPFLuk9rM8UEf4zNZPGhK5/eUA1muTheGbcM5A99U8e9SJ6vtDAE7N928woBCZ1cYt9y6ghd2BNDcTP696ckAHn/Cj3cOEvKiupTwvzrOkl3vuvU+7NkbxB13rjBg+OhjpPzyzHMBFH5ACPD33LvCMgjXXe/DpicDuOnmlTjrjnRi8OygohO6Ki++i4SPTEBWszGM225fYX+/7nofy0ICRI+k8WMHjpWuYHo6StzTvcTR3jfnw4xrBjOuGXjsHuYCT6N6d3WctcJP3//EbqiiDUUiMbzq3dXMW4zaxlAbI+Mho6x1kVIgq3xreUKla++kNydORjqDL/1MTxMLpMIPQigqXkXBm6QkVvnpahzIoGDzSQAAIABJREFUemFHADW1Ao6Vr2L3K+R650NJAngmRGklsllrufvMVexSOqQdkalCzpg+20EzjQtjC3C2OrEwtgAhJGDqyhTGvxuHx+7BjGsG8+55zLhmiLXO4BQ8dg8mBybZPTw7MovRC6NxDS7tR9sVOzfGQ0Zod2hRvrU8YTZeLnJtHJJyftIJz7e5dc1WvVCVldm3NKavTmeV/Tz5zyfjKCAOR0RUsRgeicRVM9rOkDVC6mFL/5+CcJ63VbShiPFj5ZqaeMDD/+78+/NBH+MzWXzZNh2xWX5z0P9nImFEO+ynh6YxNTiFqStT+P7c95gdmcWQZQgTzgnMjs7mrLGmGMiacc2g/Wg76vfWxykdl24uZYsj7Vij3kRUQEwu3affp2fPkepANRvDuOnmFeZbBBBnbvpv6pH4SJ4fh94LYd16Hyo1q8xU2O2OMsfugjcJCJubiz1GMwGUaAsQIHfPvSsQBOChh/1xi1g6caFa+Q64bw3fJvy8w++HRMCJjsPvh2R5aZcHIuw50g5LPtN13fW+tEnX1NNMt0sn2hnTm23ePQ9DgQE9NT0YNA3CY/eg8tlKOJodMBQY0KHqwOmDp+FsdWLIMsQes1ZYMXZpjHEAlABZJRtL0poMlfKkkxu8GSs1+G47E8aHH62i2UgaNAwNAoytxOhb/6WA081hVp5vaCS2RNJMlpLHmI4nIo10OhpTjUS8Q6WCdkrlOqSZyHQjnVJuOqN8a3lGhs6ZBN8en+2g8//syCz7/25dN0o2liQsadGNDQ0lQGmmukjZlOn4wXMdc41sS5bSrORNN6+wDvui4lU881wA254PMHmLKq2Am24m3ZjSbjy6xlMQRbm2/HUoJ0IKiLNevJsA/3o+6GM8yJoemmaPt/8h3hdRGnKZrC5NF0zFJlyovoDRC6Po0nThXNU59u+rlqs4V3UuJx4doCDISneSogtipmlnHk3SMsHlgQjuuHMFt91OgI8UZNEyFy3zUXR+vjvMHnO7o8y4mnK8hq4S/lilZlUEstrOEJAFQLYck0589dFXikym/EjFk3G7o7jhRjHICiRQqFj0Rtlz+BItAGx7PiB6D15HJllYyiywaW2kPZg71iHLEJytToxeGIVvzoeemh42Ecy4Zljnk01rg+cvRF3cVGxiZrK9db0idd/T/5a9vyId6VpwAIC7z61ICU46Kp+rxNzoXNrHIQ3KJ6QZSGBtXAaumK6kdTw/Df+UM/ep+h/jLTtSRSCQXKiUjwnnBIoey50fZS7NjnP08/TPOS/kdHR9Jp8VajsTjsu+L/uiGODoDzRzIdc8kGupUJUX08Sj64VvzsfU3Ac6BlC9uxrWCivbkNu0Nuh26UQbHyWOIxOyMwWEuQx6/NStgY5sAHG2mXTpRuWBB/3oOEvWwaGrEeS/GmQNZTfc6IOhQcDuV8jx+eZ9ccKzX7z8BXsv76QXHz/xsejvxveMkAsqAFq0oUjEI+RfywffGQwQwLQ8s8wAP3Uz4MNaYRVxIh3G2EbvwhdEt8veYCceieeGmZXUvHsei2OLLJP1fdf3OTtPKAay0m2fp2Ap0y4Nvnyz5Smy2NvtETSdEti/pSCLkuDHxwlwoJkbyu2gYIOCLAB45yBx4j78PiG98yCrplbIGWT9+cCfFZlI+THQMZDycwveDCUtFdJoNoZZpkqa6SoqXhW9h7RV/tcO2rqby8g0NaykJhQ/shVsTBSU/6bk4DNuqUIJOQdpV1izkWx6HnqYyL7ccGPsuh4eIdp9mdyjityL7anvxUQx4ZxQhAhfsrFEViaAlpbt9gjjtZ06HcafmwR81UG8ZCk4P1a+iosXIyL/0+4TuYv9+uZJ5oNKMQCxtYBmsNuPtqNkYwlaft/CNPx4EvP4d+M5H0cq43Q+vin/Jrf75Pex+0S7Q4u61+qg3qRG3Wt1sgAhVXR+2pnVcXzx2y9E70Pn8TvuJPSPF3YE2Np6w41kTf3N1thuXDq/Su9/aUNEIhoL7/PIb7r51/Lgk4Iyer2o8lTMyUSVJ85wAUSlXpoZ5Tti17qbUBqKgSwpcU1uVD5bycDSwthCShKxocCAIctQnCn0Aw8S7axAADihE3DLrStY9Eax6ckA8l8NovLTVTzwoB8Fb4ZEr2k6RcosDkcEJ3QCI7GrS1fx6GN+HCtfxbbnSZnxoYf9eHFnEM1G0jn51jtEJf6228kF+fobQWx7PoCi4sxKhrmSNuWGy5q6W2boakQEkA68JZ+FOvAWAWObnoxPdQkC8PobQTyS589YHPaXCCUyAVODU6k/SBLub92Ke9Xl2uoujcWJRcWvOzlD2ETx9cdf5/x5P/7lR9F7Dl2N4L77/ch/lXQab3oyIDKcz381GHedz81FE3IplTgnufI3lOIVygHg3a8EUVRMNAdPNxMpHVp6PvGFwOgRlRrSofnOwZBIGiQbI2jpoEE5PUJIYCTpGdcM6vfWY8Y1w7ovqb+d1NNOiXOUzPiaxvLsMk68dCKnz6E2ZkJIYHQI2mmYqYcjAPyl8S/ZHcujKkxfnWbvs269D+pSohn50MN+bHmKgKz8V4Oo0pJGGr6bXqpR1lcv5mW2/0HM1/u+63vZ4+f5W1Xbq7AwthAnzcFz9zpUHexxygn0L/rhsXvYpoR2PLo6XSh7uox1NS6MLcBSZhGVucueLsOwbXjNyurSUAxkUTXwRDV7XhSNRjJ7mWRlm46zYWx6kogQPvSwn9lpXLwYwYcfreLLBoFp5tA0+OWBCA68FWJq0PTvVMqgqHgVA4PEoqPpFGmVf3EnmbyLildhbInp8DQbibgpL0xKid+pNFiUcGuXjtGe1AKCgLjc9/jf+LEqgw/pTubDj5KDx2VfVFYI9peKQABx2lD1v8s9k5Vtmc7Z5sQn/0lBj7xHVRmJk6aKkD+k+HWXibCkEpwnuSxR/qtBVtKQxoG3QiKQNT0dxZ69QVYS42NlYUWRc8L/ZlKZBLlzIn38h94f4sou2YyPN30s8jYcHiHzVf6rpPGn71syn6lLV/FFjYCKT4nqueYzAXUnBcb/42kFfEYhm8ETzimHZ949D5vWBvUmNYSQgOM7j7ONuLvXjbrX6mCtsMbJUyjxW6XToDBkSa3HlGpIOZ4eu4cJaIb8IaZh1lvXi8Y3G6Hfp0eXpgu9db2IhCPo1nXD0exg75OL9y1/D9108wqrXKxb72Mg64SO2OXRx9k1JPlcqZq8lCuXCMREwhHZzYRZbcbYpTGUbCxBycYSdo58cz5Rlozn5w1ZhuKyv7xlkVQolR9rZRouDcW7CxNxP6SqrADZkchlsxIR5vgIBOI9ynINSvoOBOI5Lamiv6kfqjxVSsXkXHdFciNdEuexcnG57/KA+PvxfCzp3wSBgJpj5YQgecONPtls1vg40RV7/Ak/HnjQjxd2BOIWtWUfkc848FYo7j2mp6OM7C0VmaWdL7tfCeKmm1dYGZeGEuXCXHwUlRZDVTqtrZQmEz/SDcq7yWVQw2M+Xno5iC1PkWuMirVWalZx2+0ruO9+ks0eH49iy1Mk60yvmZdeJuRemu1WqpzKT9whfwhV26vQp+/DvGceQ5YhLI4vYqB9AAueBZahcfe6RZszxbhZko49qQQGHW53lJUIE7lZrCys5Cw1UfVCvP2Jfp8eZU+XoUvThbFLY1BvUrPjHmgfQPvRdlm/vY835Q5EE3HX+Gg+1JzTZ2j/ixZCULzxnnHNiEQ6+/R96K3rxaBpEPYGOwwFBgzbhtFypAVXTFdQvbsazlYnI89LbWkyGWeLzrLPpV3LPMjaszeIk/ViKR8avCG0epM6TvqAFy3V7tCmPLezI7MYNA1iyDIkmndnR2ZhKbPEgeAZ1wymrkzFfW7IH8LohVEMtA/EadOF/CF4J71xxtbSx9Yy1kTCQa4klqjr5uQ/x3tRaf+L+AcaNA3C2epknQxCSBBpYwghgckDUNXibGPPXqJDlKldCU2lXv3matLnfbb9M0UmUH5IdxSJ4uLFCP63/z1283yoEmerDA3k5nrw//XDL9444p2DYk7XuvU+nNCJL9KLF0kjwrr1Pux+hZRaH3jQz7oZ6WfwJPyHHvaLXs+//w03+kSckHvuFXdJSkFW9T/mrnfknfCiT98XB7Yi4YisqjYfi+OLqNujjJWMKo94rUljfDz7DOJaZFHTKbkAuZv7qvLku4i2PBXAbbev4K67V5i23m23r8BsCeOFHX+lD2iIdAvtKD5ZT7iVbncUjz7mx+WBSE4LFz94kOWd9MLR7EDls5UYNA2iW9eNc5+dI6K7n1hI48ZXxOaKz9QoAUhVeWSzyi9IhgYBt92+gkfyyD354s4gHnrYz7rJaCPQWv1+Uk+6kD+E/qZ+tpjSxY92khsPGeHqdKG/qT9OwkMJvbpUfnVLM0s5f4ZccsFj94hA1tLMEgwFBpiKTfAv+pkwbFthGyxlFtS9Vsd0CYHciPj8b3DgrRCTKLrn3hWW2cx/Ncgee/Qx8UJgVpvRfrSdlUD5oBkqatmWSQSXgxhoH0B/Uz9sWhvTRvyfIdYEZFnL43f0J/7hhOxzz3xwJu65n//Xz9nfvZNe6PfpGUqlKVPaKREJRyCEBLQVtrE67UD7QFx6ea2D93FKFtTsUskx90P6JS4KeuR4V5SPJWdTND0dxYcfJSa+L/uiuOXWFQacqJ3L+e4Ykd7hII0K/DGsWx8DUlRQ9rrrY3/js2DDI4SIyUCipKSpBC9qNbAKZ6sTvSd7ceXrKxi2DeO7lu/g7nXjiukKnK1ODLQPYMg8hCHLEGxaG0a6RxjQ5btYch2fbPkEixOL7Ps1nRKw6clAQj6dNKRZCV4AUKmRSeZvLRashx72M9V7Kk5Mm1wKPwgh/9UgjpUTvbvhkQhuuXUF5ZWruOPOFda8MnQ1okjHmipPnFXub+rHQPsAM1vvqenBDxd/wED7AEZ7RtGh6sA35d/AUmYRNfZIFbZzGXxmXV26irYz4s7q8XFCleAfk4uB9oE1+f2ShfGQEe1H22XLxEpovqXKtihR4pYjto9eGI2TQNHt0rEMXlthGwZNg8w5g4JBuvblknXNRHrll4ypK1Mo3VwK7Q4tqwrlUlXIJOS0vJSMNQFZcnXQRD+uXFei9LlUN2vGNYMuTRd6anrQVtiGLk0XnK1O2LQ2llYetg1j2DaMtsK2nC0c0o3Z0VnmR3i5/XLS55Y+qbyNRyYgi4qw0sEvxJueJAAmmTUR3QVLJR74UiRvayIIsS4WCg4EgYi+0selCt18J6QUUNjtsWyXdEFQYuIN+UMwFZtgLjVj0DSInpoe2D4nYqg9NT0wFZsw0D4As9rM0vtXv7kqyp4qUbaUWyTd7ihe3BnE+e4wIye3thJujcMRQaWGePkdfj8E9SdkR8pnApNxILMdmagl5/pZcnPIPfeu4PU3yKagplbAV1+FGXA//H6InQPaFHO+mwi3SjcYybgbmQx+YfAv+pkPHPWGAyD6b3A5KDvJKyHgqsoT81do0CYY/v6hIOt8d1gWaClhvp4pyAKQUDtLiXs9FeBQgugvVSOPhCPQbNOgaEORqJxL+UgAmEYkrc5YyizMqgbIDWQVbSjK+Df4pcJaYWXXCPX7/CUimZi3ErEmICuRgahcyN28fNeSEBLQreuGtcKKC9UXMNA+wEAXJZTS9KJNa8PVb67i0ulLDJT9EsF/BznvORoRIaKIFo90pGvhASCu3q77glzIP/8cxf/1V7LjhQuJbUn4TNKZ9tjzeNBEGxFo0MefeS62sPFcAKmo6ws7Yp/xSJ44I1lTK8iWCoHcJ97SzaUILgfhsXuYeTat3S/PLGN2ZJYZDFNj7Xn3PDNVpSEV5stl8Lwst5uov5/vDjOLHbc7iiqtgN/tI2VuqgpP1eD5mPhuAsWPFSt2bF99+FXC60Qujv3tsZw+75P/9AmikRgAON8dxg03kmvh8Psh3HQzkXC56+4VXLwYwUsvB/HiTiJb8JutAby4M4jbbl9Bz1/L2oEA4W8JAtBT3aPIOZETsnW7xUbd6YTdoIwKfM0rNbLHkwhkPfCgH9ddH8/JTKd7PNXIBmQlCiVAlrT1fy0+Q45HyIcQEtBT08MSApFwBPV765NKgeTKH1xrG5lsw6a1se7SGdcMRi+Mov1oOyLhCPPTpFZu3bpu1oFqKjbBrDZjYWwBkXAEpmITOlQdmB2ZhavTxYSuLWUWzLvn2WY55A/BrDajdHMp3L1uuDpd6KnpyUmGRS7WBGQl2vWk+1z+ZvQv+tGh6mBIv7euF5fbL6OtsA3uXjfMajO+/vhrtBW2oaemhwmM9dT0pOTQKBHuXrcotZ+sY4EnDio5PN+m3yXBk9spdwqIkf7vuHMl6ev5Uh+vtUVLhfQ9aE2f51HxwIjnX1HjcBpShXq+wWH3K0FZPhgAVD5XmdN5/PQ/fxr3ntmEEBJg+BdlyMtfvvEle1/qT5j/KuHQbHkqgLNfk07bw++TJoIPPyIyJIEAIXdLS4ZKSU2oN6kzTucrlWmkQct9+a8Gmd2QwxFhANPQIOD1N4LQVK3ikTw/ln1R3HMvERuu0pK/0SyqUk0L0nNCu3V5AnE6oRQRv2RjSdx7X75M7r2hodhiS0GWIACPP0F4WnwoIS1xrYEsVV7ixo25H+YUaRRJVU2JhCNwtjrZJs076YVNa0vKacp1HVkcX0z43krE+HgUbnf8SBVthW0o31qO6t3VcPe6MTsyi5KNJRi7NMYcYvT79Bi2DaN0cynmPfPoUHWg6e0mzI7Monp3NSuvUhcRKvfRVtiGko0lOPPBGWaUPmwbRn9TP+r31iPkDzG3hNr82jiHmVxiTUAWr2vBD7kDTwWyAHJRJUodUqXwliMt0O/Tw1Rsgr3BnlYWi+qWNO5vRG1+LUvj6nbpGDJOFFRxXHojOpodCVPcy7PLikwM0pFIjyRR8CW/m25eYQbeifhYfPCgiYIsakeUaiQCU1TgFYiBL54cT7vGAOCOO1fiCPE0cp14leQrKFV+KtpQxK6n6eko49Hw56vgzRAEgfDilpfJfwOBeE4WQJpIcj0m9SZ1xrYkgDILYzY8jYI3Q9j9ShCL3igrLUrjzB/iuaHZDOkcRzc1icR/+RgeibBSfSQcgebvlQESP33/k+hzKE9SLpMFiMWZaeTaZafKU+HLf/kSSoUSpuMVf1eR8P2vmK4ocu7XgrIyfXU6p2NK1ij10stB0YZ53Xof7rvfz6SPUkUggDh3kXXrfbjt9uSbd4CArPq99XA0O9h93vR2E7o0Xehv6segaRBjl8bQp+9D6eZSeOweJlYrhAQCov5whmUPq7aTblZVnoplxryTXtgb7NDt0qG3rhfOVifq99ZjwjkB9SY12grbYCgwKFoFWxOQlaiWLTdBpgOyEkVvXS/K/1beP670yVJYK6z4eepn2dfaG+wiuX65Ub61PA5oDbQPpJUNkOumXBhbUOTGlY50FN/5oAR3HsRQHlQqFfcH/kMMoHX/taw4MSEGWQMD6aWjX3o5xg+jEz4tI/Lq8tS+h3JJEukiST0zMx2044fydk7WCwlb2lOFEj5vdCSzdVj0RjM+xlzU14s2FGWtL6MEyMrmsy9ejDApkURlO6VkE6RzXCCAOECz7IviwFshGBoECAK5ris1hJzPZ22V6gaVnjM5knsqkNX4r405H0fjgcaMf7tEof7/cr+3pN2OfEiFN7MdqcqF2UQuOlmp7iE+88qPVJtvGtSmJxuQpd+nZxzCYRuxunG2OtG4vxFNbzdBCAnQ7dIxZwAKslqOtMA354Mqj0hU0HNOddlUebGMpVltRm9dL4yHjLBpbQxk+Rf9aUlHZRNrArISTeJKgaxIOBJnqNqh6sDSzBImnBMimxPdLl1cDZp2jRRtKCIaNu55jF4Yle2+Or7zuOj1jfvTm2zksiI/ff+TIjeudFw6dSmj34cXoKMghnKqUqV177tfvlzIv18iX0Rp8IbThgay+j36GOGEzM1FGRGfTviVGgK85MQkAeW616jO0rHy1bgW5kwiW48x6VCaI+Cb82UFSEs3l+Ykj/Jrgax0QgnbH1VevACjHP+J6sN9+NEqKjWrePwJP+z2CB7J84sU603FJkWOSfqb0Q0Mz52kXM1lH+ki3vRkQNTAIie1k+nIxkJGNqJQhFtYtyextc6f31Le/uxaGRPfJd60JQJZt9y6khavUCr1c9PNKzihE9B0KvmLvZNeVD5bCd0uHfr0fSjZWAKP3QPfnA9lT5ehQ9WBkD+Eko0lmHfPQ7NNA1enC85WJ6q2V6FL0wXdLh0G2gdgPGSEd9KL2vxaBr4oV7I2vxauThdajrTArDbD1eliEhnlW8sR8odSKgRkGmsCshJNppXPVkKzTSMacsaxqUCWFJjV760XASGppovUB45+pqnYhGHbsKgUSWX7+cFbH/DdjFKtlvKt5TCrzbBpbbJCklInc6VG78nMXMKnp8WZp4ce9uOGG8Vlu0Tx+N/EQFbft7Fz/n/fF0sx//hjepkV2m6/br0Pr78RZMdF/bKoZMQNNxLg9sKOACtvykWuStn1vyPXndtNuDuCQCQCln1RnO8mnm9UlJWW7ByOCBOtPd8tNuB1tilTMpSKSioR8+75jBS824+25yyLogTIUnoCpPH5i58r8lutBsRNHHJZo01PBpiUwu5Xgkyz6/EnxCDr2y+/VeSYeJBFj4ffKE1PR5na9+H3Q7g8QDJ/PAj74rdf5HwcLb8Xdzp2abpgKDCgfm89G6nEnAGSJVbivCTTyVIqC30tDl4uRBpDV4nNHC+jk6ihSS6k8jw8UE8WVDGgQ9XBmthoUqatsI3RE4YsQ+jSdDGHGWerk2mMzbvnEQlHYK2wwqw2Y949z9ZrOm9MOCdgKbPA3etGW2Ebln9ahqXMggnnBObd8+jSdOVsCC2NNQFZuV4EyUBWcDkYB8zk+CG8DH/Z02WM1yInqkcRLECE4aQ8K2kbLo1Pn/tU9Lwv9yXnHLj7lOs644ft88xT0nxGig4p2VUu+J0On8niuwvTITnSoByvBx70MzFUSmp3OCKiG/ymm1eSpq2Vuu7cbqL59dLLxMPLbCFGxJueDODQ74mH5UMP+zE3F0XBm0QmoNkooKh4FS/uDLKSD9155XpcmWQAMml7joQj6K3rjTN25Yd+n16xSedaBllKLarSoCVuGoveKHb8V2JtQwVTaUeo1P1AqS5VJbJ/Svx2VNuQBqWVWCusTKcs3aytEudFejw0hKCA4seV68K91kY6kj+0wSiT9WF8PJ6bm8lakE2Yik2oza9NyIO+FkJxkKVEV8yfXv1TwveXZrEouU0aUp0ZulAkmrh4oCblQiSq3ZdvFfPBUpn6Urd5pUc2mY5//l38TXT8ROoFmie+8zsbXqiUJ6oDhBNzw40+We4Qr9tFpRt4YvdNN5PPo2alvDaXNHI9jzzIuu9+P9rOEMX6ZR9RBr94MYKBK8QD7p57VzA+EcUzzwVQUyuw8qY0La5EGYpXh/bN+WCtsMJUbIojsBoKDFnr4CyMLTB17W5dNwbaBxTtsImEI4pc6711mWVt04nAUgB//I9/zPnYih8rFr/vX+256Iak7UwYjz7mR/HHpExYVEy0zl5/I4g9e4N4/Am/6N750f6jIucslxIvjVz5jqq8eFBDrwmqUzR1ZSotYUgllNhVeYltq5QyoL5WRzrnmJfY4XlVyUqGJ3RC3GvWMoLLQZb1Std54tcIxUHW5OXJnC+CRBY8AOKyWIlSvtKWY7pDSuStyO+gpABNrg0aiO9wSUXsVKpjRTpaDscLDqYKTdVq3A3Bl//kgs8srVvvQ6UmlgrmS3/UDw4gC80DD/pZCVAaTafEN6ZUJJLPnCXqKgSAVf9qzuex4V8b2PekpZt164mEBOWFqUtXYWggtiw9FyOoqSUK9oZGgWk08bs3JfSFyreWQwgSQUvtDi2Mh4xoerspTkbB0eyAepM66W/4a0Wi+y7TsRZEYqXkElR54kzW3FxUJDOR/2oQRcVEl6tSs4rCD0hX6JanAkxElucb5mKfwo9rNZMFgP2m3kkvW/yp9uHYpTHZzOW4Y1yR83LVIm+BptS1ei2O0s2lcV6KcqH6Y/z6sG69L2mX4T/9N/HG/a67U9NP/lcIxUGWEtmaROVCuR1GopSvFGTxk7OUi1K+tVy0a5fThJHjo0ifk8oLS6m2fungMx3pBi1j0JFKH+uFHYG4Ov0NNxIuFeVI8UrthR+EcEInML5XIrPtZV9U9L7SGj5PpEwE1ABlMiX0urvnXiITccutK9j9CjFMffQxP4ZHiC3Q7leCeGFHAMUlq0zw8vPjAvbsJabWfIeYo1kZm52lmSXWVTQ7MoupK1NQ5YmzmB67J6XA4q8VV61XFTkP5z47p/ixTQ1OKXJsn2z5JKvPv+VW4rVIQRcNpbqRlchkKaGvJp2reQ2j0wdPM0BFJYCsFVaUby2Py14OWYZyPpayp8oSyoEokSi4VofUFzhRyGWy1q2Pd+CgIQiIk35Ih+MLkI349HT6ZUWeB5tp8JxZaczNRWFoEJjPrlJxTYKs6n+sVvy9+cVo3j2P6t3VUG9So+ntprhUoxzIkrshpXybVCBrrTJZFc9UILyano4JjUAA+H84OYZEsgg0eHFR6aAgSxCIwTYt8a1bTzRWUmkE/f32AANtfX3im4BXqK+oTEyiVCIbkY1YItWnAsg5lZLylTDWpdcf7agFYuTfxv2N8M350PR2E4yHjKyrdcgyhOrd1TAUGFiJsX5vPdqPtjO7jmyDEkrtDXbWBGI8ZBQRmOv31sN4yMjsrZSyieE3S1NXpjA7MguP3YN59zw8dk9CTtrYpbGEvA2lyvjZ6qyd7w7LdswqlWFTIpOlhFWUFGTR71f3Wh0qn61k4tH09/BOetFT0xNHCaHedrmMZNWStaJ1XAtDznReLhKBrETZKaq9li7IOllPhJVpvsn5AAAgAElEQVR5YHbPvSui6ggNKh780stB3HHnCuPtntCRze+25wMJSfnj48QR45nnAmxd4qshQ1cjOPx+SMQpVrrM+YuBrMpnK+Gd9MYNOS2YRItdLialqbgcdJL22D2ymjlyICvVJCKN77u+X7ObZ94Tb+eRKn77j7H07sel6XWBpBO0Ay9d0qPdTspucm2+gQCYYnAyaQgleBqn/vupbL9ywlj4UZlsxIRzgklC0KD3iqnYBEOBATatDZptGoT8IZRuLsXsyCzMajOsFVa2+28/2p4RbysSjmDi8gTsDXa0FbZl1JG4FsNaHuPRdGm60KXpQuP+RgxZhmAqNrEu47FLY0w1e8Y1w9q6AcRZ3yi1+al4JrG4ZTahlEOEEpksua7rTId0fhy7NAZVHmlmcHW62O9DebNCSICz1RkHXpXQsErExwKAK1+vzWb4Whidn3am9XsnAlmJugyl2ovJQNaBt0K47nofDr8fQqVmVWTVdt31Yk4v71XLD15Qm75Obv3gtRjp4L1y5b7nDTf+OwVZiUpacjukRM+V80TUbNPE7aDlhpyCq8fugW6XLi37BCnIkitPpcpk/dD7w5rdPOm0PkvD7Y5ieCSSkOdEg3IjnK1OWbA5dmmMERDXSscoVSix608FkrMJpRZKj93DVMlDPpKRKX2yFI37G3F853H01PTAY/eg7OkytnhRy47G/Y2slLg0s5R2m3yfvk8RwrOSg89khfwhGA8Z0VPTg/6mfvQ39WPYNgx7gx3uPjeGbcPoreuFWW1mfqeL44toOdIiyngpVcaXy2SNXRpDT01PUpXtRKF0Jmt2ZJbdpwPtA+w3lkrcyIW9IXcvRen9RTsKhyzE77W/qZ8JTKryVOy3kZ5XJSx+klmurRWt41oY6a4TtCHppptX4mgiUk9UALjr7hURSEkEsiho+s3WAKq0AgIBMF4iff2252O7aarbxjdc0QqJHECTem42nRLitL+kXrnnu8OijFq6wqvpxi/WXdi4X54ULgeyEqXdL9ZejHvuxbqLGR9jyB/KWOhPiUyWUoRNudHf1J/xeUg3+EnNUmaJ+zsVcS3fWq7IrjmbUGJBaj7UHPe+kXCEmUT7F/2s5BTyh9LSjQqHwijemHs7+JB5iHXWUpKwKo/Ii+h26dgCpcpTsRIlABHISqecRTt2pJ2z18qQEt8NBQb01vXCUGDAsG0YLUdaMGgaxLBtGM5WJ8xqMzpUHWgrbMPohVEMmgZhKjaJ3iORoX2mQ1rW4sVoizYUZXxvKJ3JmnfPo3xrOZytTlTvrobxkBH9Tf1pbS4oBzCXwX+Of9HPMlLtR9vRU9ODko0lsGltjMfom/Nh0DSIko0lovktVyX8VBzW/1lBVuWzlWmbQ+e/GmRASSrnINUq5EuFd929wkDNTTfHgywqKE3HOwfJfErle+TeH4gX0KbZNEEQ28Q9/oT8nMx/B6m9GyDmE6ejB5ZJKA6y6OQvHdKJjUYmIEvu4s9GN0cKsEo3l8LR7MC8ex5TV6ZEivF0SEHWaiC+my1VJkupbiG5IQd+lArvpJdJEchJZlB7ol/CkDtRKJnJknsvj90Tt4NON/MlJ7ib6XC2OtlC52h2MF6Ku9eNliMt6NJ0YfTCKFR5KqbP5ZvzoVvXDWuFFe5ed1LbiEg4gm5dtyLHupZDCrJsWhv69H04vvM4/It+Jj/xXct36NP3of1oO7o0Xah7rQ6uThesFVa0HGkRKbNL3SOyHZ/v+Jy9J838GA8ZEfKHMGQZQunm0jhF+GSxFuXC+r318Ng9MBWbGNn89MHTTOLGN+djHDc+/It+fL4jN8HW0/8W03ujdibSYTfYod+nR/3eenSoOuBf9OP0wdPo0/exc1L5TG7ZVUezI+l5VxJkyVFkEo3JwUlctV5l/z9oGsS8Zz6j90g2MhETpmW2e+5diesqX7deLKXDlwoPvx9KaoouFcN9YQdBU9JGLClBXfo6nooilY7gBX1pSIGgNB5/wp+Uc5ZL/GJipIlar+VAFvUckoYSIEtazizaUBSngCt3TFKQFVoJxT0nFcjyzfkUcXaXG83virMwi94odr8SZObBfBgaBDyS58flgQjuu98vy50auhphStSAWJ+MP188sTtXRfBcQgmQ1XqkFQDp6pK2rE9dmWJ2D6o8FQZNg2l/36oXEot9pjsGviISI2a1GUUbilC0oYiZz044J1C1vQqmYhOMh4ywlFlEatrznnno9+lR91qdbMbTv+iHfp9+Ta5LpYd0HqFZPV7nzr/oh3/Rj58nf4a1wsrK3CF/SDYDeeYDZcyhj/9DTE+vansVijYUIbgcxNilMXbdZFJOXwuQdXzncbQVtkGzTYMJ5wScrU7UvVaH8q3lmHBOwKw24/jO4+jSdDFOG41cbaISVTMyiVw3qlXbq1JmcwY6suf+8qP0yVJEo+l3zS2MLUC9SQ3/oh9jl8aYX9+vERQo0ZIf1Smkg+/05kuFQ1cjSUFWIBDTWrzhxpigNbWfokPaLMVnuqQgS/paaTmQxm23x46T12zkO9yV7iwEfkGQlWj3kKhrRS7oTp0fl9svZ3Rs0lSzHDBKB2TJTYCpQBaAlKbU2Q7tDnFr7ksvB3H4faIiLZVFoLYxALngExkMP/qYXxZk8aTR3rpe2d9saWYJ9ga7aFGJhCNMA8emtbHSGzUCpVYI0skdAAZNgzCrzRi9MCo78SjNyRJCAsvqdOu62eO0Sy6TUKL9nd9MzI7MKia+57K6cHJP7r50v9RIRliWi3QEVZveUabzUfeyDkBs40E72GhWq2hDUVyH49SVKQy0D8RljoC1AVllT5ehT9/HNKmo7Uifvo9xKluOtMBj98R1oeYqnVC9W75rPJPIpflJeh8lCpfVpch5//Q/f5rx96vaXoX+pn50abpg09ow756HvcGO6aFpmNVm9NT0wDfnw0D7APqb+mWvm2QhCATopOLhSkGW2SLOJF13PRGN5jNE1Oc1Gciix2C2hNnasuiNinQW162P96eVlhmliQH+b1LnBBp8yZDX++K1GtdCoV5xkLWysCKbrRkyD8k+3/Av8Z18f3z0j7KCaT8Nxxss/6XxLxkdn1R2gV9AaaQDsoB4MJnOTq1ujzJGtNJR/Hgxfhr+CQC5gW64kYhoPvQwsau5PBBBpWYVc3OkU++BB8kNQW+i8fEomk7FiIiUMEgvOkuZhf2ufNmJVzSnMTsyi9LNpeit64WlzCJabEzFJmbQTTMxtAxXtKEITW83oWhDkaj86Wx1oja/FlNXpmCtsMpmRRUBWf9DXP6j2Swe0NBjzSSUyBJRcrCS4Wx1KmL780uOtRAjVcL8WJUXk56hnCIK2kP+EHpqeuKab+wNdpRsLIGp2AT1JnUcAFgLkFW+tVyUiea93SjIohw+6aZRCAk5cfVScQJ5fTn+33zkIu6r26VLi5OklIRDIjeSZGEps6DutTrm4deh6kBPTQ8GTYNoK2xDn74PY5fGYDxkTLvRiHrCOhxErqBeL8iS1/mgtms8eV3a0VdUvCoqFdLNfCqQBRCQ9ZutASbJIB01teL1X9oFmA3I4suKb+6PPed3+wj42vmSsoR3GoqDrERquYkuhkS7fDlNm0g4EucxlmrSnXHNsEVSLtUsl2GTk3CQ7ojDq2H8cYPYiiMdkNXy+9xS7snGd63fAQAuD0TiLvDfbA2gUkM80tzumII51bmiWas9e4N452AIr79B9K7oxdxW2Iamt5tYdmfs0hiTTaCglIbxkBHlW8sBxK6HGdcMAxuzI7PQ7tCKsm+abRoGxqgYIe3IatzfCGuFFSF/iE2W0lA6kxVaCeGTLZ+g5G9K4PfGyksUZNFsmhAS0K3rhrs31s0mXUyV0BjiTcqViP5T/fh4U26G2r/GOH/8vKLnAQBO/MMJRY6NXr/nj5+HKi951s0350PJxhKm39d+tB3lW8tFIEBpkEUJ/vw8VfdaHfT79HB1ulCbX4uBrwZQvrUc1burZTvRemp6cjoWgGRS+A4ygGwM+TIP7xrBR7bK86WbSxOKj0pjrH9MkfN+cs/JtD6PhhASYK2w4vTB0+ip6WHZrKWZJSzNLMFQYGByFy1HWmDT2uK6VoPLQQzbhkXr5/h4FHfcucKkchyOCA68FUKzMYyLFyPMn5XnMtHSGg+ypCW7e+5dYaXC666PleBSgSyeZH7LrYQoLwVw0kzWnr3BnEHW3FysrHjf/bE5nX5XOQkIJUJxkPVN2TeyFxzllPCxPLscZ01DR6I0/+l3T4ued6bwTMJjuXTqkmiyk9uhyE2E6YqRSp9D9b2ogJ7cJGWtsK7J4qPKixlZUzsYPpqNYezZG8QzzwXiQBYtHxZ+EEJR8SoeeJDwtTY9GctktRxpYcKS9LMoR4mWQ2iUby1HycYS1O+tZ+XZgfYBTDgn0Kfvg3/Rj9r8WpEFTNnTZez80dZuurM3FZtQ9nQZZlwzGDQNyhoWKwGyeHsi+n5SsjifyaKSCao8FQOJ+n16FG0oEoGihjcbcj42JUHWjGtGMUPk2vxa9On7MGwbxuzILNOboz6IZrUZhgKDYmXytchkKdVJSa9f2lhDj1Vu3qH8UtosQstgfJZpLSQcvJNe0f1DSdEA4bJ57B7o9+kT+tsFl4M5XTu0vFVTK7D5xtAgoO1MGJ+UEauhikoBjz/hZ96ONKg0yVrfP0p0UqryVPjzgT+L3renpgfaHVoUbShC5bOV0GzTiDLUg6ZBdKg6MDsyy3Tfpoem0d/Uj+mr07BpbfDN+TBsG8agaZB10dLfjiYspDp4HWfDeOa5AE7oiPWX2x1F4QfE2P7Dj1ahLl1FlVYQqa7zQIqGICBh5onnaCUDWXyX4D33rrDPlBLbpZwsXtNx3XofZmbEIIuXYEgEsgCIREfd7ihbK++4M7kvYy6hKMhydboSErvlut+SKfcmynxJ9VoSkeRD/hCqthPCMc0syAlW1r1WF/daKknADzmdLemuik6ylL8kV/8f7BhU5AaWG7X/RHbSi94oIxUueqPQfUGUcWmKdngkwkDWXXeTTBZtfV32RbHt+QAuD0RE5cL6vfVoK2xjO3D1JjV0u3RoOdIi0rUBSElWt0vHxF09dg+Cy0FMOCdgKDCgenc1y4gBMfVyev7ookTPn2/OxyYnmtGShhILkvE9I3s/mvVMpNEDkIlt0BT7Pf2LfgghAepNatF1pUQmKxsdNLnwzfkU0b6qza/NiA+iVMfWWoAspe4/KciimdF59zyMh4wo2lCEsqfLWBZClRczpqfXPD/v/RqK7z01PTAeMiY1Ee4+kb3kxZBlCIEAcPj9EA6+G8KHH62i5k8CxieiKCtfxZ69QRw+Qv774UerorLh1x9/ndVndn3WlfC7yIVS513afSy3eZfTKJtwTuD0wdMZAcNIOMKAOj9nCQLRvHrnYAjbng9A9cdVWCxhHHiLnPsPP1rF8EhEZJfDE8mlWleH35cXKa3SxhBKMpDFg5x334t9ZiqQJZWRkAKidDJZQMywnR4zLUPyx6J05AyyFsYW0FvXi9MHTye94NSb1LBWWNkuauzSWNIdUfnWctnJQY4XIFfyoxe0lBAu16IuXcDkJBzkPoOWteg4vpN0FzXub5R9XwD46ft4XplSo2hDEQODhR+EcM+9K3j8CT8a/xzGXXevoKh4FY8/4ce774Vw190r+KKGkAk7zoax+5UgKjWrMFvCOKET8M5BYjVQVEx2krX5tWzS4LuMhixDcSCLL/3xUZtfC0OBAQABHjRLRCe1RCBr3j2PpZklpjotV5ZVRCeL69Ckx5AMZAExUVoe7Ne9Vsc6y+j3zvXYfuj9ATOuGdi0NnTruhMS34PLQcZ1k0YkHBFx6LIdXZqutPV2aKwFyFoYW2Ct/7pdOhgPGbE0s5R2WQiQ7xLOdhj+hVzbdCMoJXprtmnYPUR5W3SOkwNZ15LiOx9CSGAb2ExHT01PzMXBE8WyLwpBAObmo5ibi2LRSx5b9kWxyP2MIX8oq2yofp8+42tVKZB19o9n484br5zv6nTJNvHQ5ppMfUhX/URWSDpndXaF4XBE0NkVhscTxfhEFOPjUUxPk/8aGgSRCjpPQpeCrPHxaJw46br1hARPg8ohSEGWIED0Wl7ZXQqy+L8BMd2uROAtXZDVcTb2OS/uDLJjXQvCO42cQVamkydF7ny3WrJRurkUZU+XibJC0g4T9SY1BtoHEFwOYsY1wwBf0YaiuJq1nHJx0YYi9Df1Y2lmiZWq6OP03xQA8DcF/1w6aJagaEOR7G4wGoni8xdz05tJNr4zfsc+q+1MmF2stKNkejqasLOE7zKkO8jhkQgi4QhKN5cycEPT6SUbSxDyhxiRnU5mlLtFo7+pH0s/kSwiBQD1e+tRsrGEnVNVXiyrSBcce4MdDiNZjOhnnz54mr2ODyUmxtMHYzo+tENM+llyxPeSjSWiiY1mruhir3s59+5Cj90D35wPZU+Xwd3rTsr/S2RLpYToZrq2HNK4dPqSItc3b4/l6nTB3mBnWeuemh6m7p5uLM8uK3bv0d9kYWyBzR002xfyh1j2F4h16tGNGO2c5gHitQqy+OPNdNBNVqaRjZaZocCQ0K8yWawsrChy3nkLKBp0vUzWBEArQpk6UFDD7Uw9NKUAg++2W7feF7devLhTDHg2PRkrFQYCYIrvUjAklVrgs1/S7kIp8V1q2yMVK5WCrPPdYbz7Xiiuc56Xa6Behnypcy3iFwdZdCeaLsiiQ1p6S+VfRYGTXMiVA6WvtVZYMe+eF2W+qrZXxe0uEinHJ7tBTv9b8qxfLkO6e8o1JpwTLDNXsrGEdWO2HGmBpcyChbEFtqs1FZsYH0eVp0Kfvo/xcgCi0aPZpsHohVFW/ptwTrDFv3RzKTx2Dyvr1ubX4mzRWag3qeHudUMICTh98LRslkwJkNX0Tqybii8t80HJ+3xotmlkQRbNSuQq4qjKi5WVNNs0WBhbQIeqg1m2zLvnmUBpcDmI+r31GLYNi7I+weVgzkKjuegcKWHqy88ffNi0Nmh3aBEJR+DqdDFJBGuFVdTm7pvzwVJmEZVhEjXq5Hr90GyEbpcOw7ZhkUH2hHMCweUgSjaWoKemBwBEXbj8b6bEca2VC0OmrhmqPLIhzlT7acY1k7G+4OmDpzPOYPGxVtcqXS9TyVmE/KG4ciGVt6HuE9L4efpnqPKyNyoH4i1u1q334cOPxBJAUjkHnjfXdiZx2S8QEGeyeHAjFTyVGkVLM1nSciLPyXr9jSDLWMllqKSaX58fX1stspxBVqZgSSmQBZDdYPXuatHzijYUQb9PHycwKg1XpyvO7JZma3hhw9ELo6I0tZRUSJWy9fv0UG9So3xrucioVi6UsvGQG7ncYInOU1thGxr3N6J+b33cQtun72MgQ7NNw8j3rk4X2o+2w9HsYLtJ76QX3bpumIpNmHHNYKB9AI37G5luFm0lB8A69SgZ16w2s04oOS6QEiDrz2+Jiaq0nM1/HgWUfGi2aUTgm5bk6Ouy7YjiBy2z63bpcPrgadgb7KjfW49IOIKvPvoK+n16uHvdGDQNoja/FvYGu2gxox1v2Y6qF6owcTm+4SDd4PXUchnfGr4Vve+8ex5FG4oYgbynpgdthW3wL/qh3qSGx+5hApRthW0Ytg2jNr+WZZl5Md1cB7+xojxC6d8pWPBOetm9QxtlpNe10pysoasRGBoEnNCRbrJmYxgPPZy9gHAkHMmKb5iJBZh/0R83x6ca/Pw7N0fKY4m0ABOFEtImyUBWomzzvHue+enSudzd62ZzSNnTZey6oir4NOj1Ql9nPGRk83IqDUeHI4LdrwRFwqL8eOnloKiEt+WpALY8FcADD/pZqbDjbFgk+LluvQ8PPOiHunQVNbUCxsejeGFHDODccKMPJ3QCBAEoKhbrYFHrm/PdYRx+PxRXonz8CcIxptwsvkRJOxavuz6euwWIeVlyFj5KhyKZrHQMmumgi6h0cU41kukELc0sYcI5kbEwG0BKVanEHSPhCNy9bnTruhUhICulw5Jo/Fr+gb9mKLEgNR4QA0haGqTZhoWxBajy4vVv6ATom/Mx4nvp5lIGcpToXpscnARA+F0UOFDA27i/kWkb9db14vjO47BpbWwnPDc6F7ehyHR0n4jXk8skcm39T7RAGwoMMB6KNSw4W50M7KjyVOz38U56od2hxdLMkqiMn0vHmnS0/L5FdGz+RT+z9qFAZ949jz59n2jjMXZpTNZuR+lM1qYnA7h4MYL8V4O4734/BAGy/JZMIptGCs02TVplvBnXTMYbFGmDlbp0FZZvwvj8uMC6yYZHIpibi+KqKwK3O4qOs+E4G5dMgZ3c4EvbNOh9kAhkUdNuep4AktWi5VLtDi1mR2YZz5PPdkmbdRzNDlZ9SLU21tQKsuAqXa4TgJSvp0CLanDxQGfdeh92vxJEszGM664nkhCPPubHk1sCSd+TAqTOLrHJ8003r4jKkXzw2bbX31gbbSw+1kTxPZ1oOkXaSeng20f/vcfQ1dRpaiU6vBINqVKzNILLQZFEBiULeye9OaXY5WL0wqgom7VWoQTIkk58U1emULShCKWbS2EpszCgIl3oaRmuenc1Kyfyu1glftMZ1wx6anoYr8dUbIKj2cGECrs0XbCUWfD9ue9RurkUoxdGWSt+pllj6VBvUuf8++V6DHTwGe3RC6Mo31rOSicD7QNwtjrRfrSdNSQAMZDV9HZTHCleyQ1PphyaVKF0Juuhh/3Y9nwA09NRVkZZt5740PGt9DS70HE2DEODgCqtgO4LsSyYNDtAjaczOaZkljEzrhmY1eaMpCLKni6T3VyqS1fR2RVGcQmRKajSEiHOKq2A6hrSXVZTK8R1l53676dyPu9yQte0xJoIZAGxst+Jl06wx+h1Sq8xd6877n34Zp159zyqtleJqjLJgmpn5b8aZLpV99y7IhrUzDlRpAOyAFI2rNIK2P1KENueD+Dw+yGRKXOzkXTB33PvCmpqxDhBOvgs1KKXCGobGoSkivZUR3Ldel9aa3Wu8auBLGpAWalZxS23rsTVWHMNStw2FBjQcqQFZrUZmm0aXLVehXaHFh2qDhgPGWEoMMBaYYV+n575dsnZuvDvCcS69/bsFSPhKq0Q15EhF3yXidKDz6JIg6arizYUsewdBQYtR1oU9x+k5YSSjSUwHjJi2DasOJAD1gZkAUBffZ+odGAps8RlHfhFtmRjCVvkpX/PZVCPPvpfGjz4SQSEsu0Eo4MH7cHloEiaw93rhrPVKfpsd68bljKLSPZkLUBWbX4tKp+tZEK57UfbUb27GtW7q0Vaa/p9erQfbYez1Yn+pn7Re9DFSolxrYOsixcjuO12UkqZniadfLfcuoLX3wjixZ1BLPuieOa5AF5/I4imUwR4PJLnx223r6DgX0m38cl6QdbfLRugpd2hRZemC/1N/bBWWGE8ZMwq42ooMCTUVTRbwug6F0ZfXwRDV0mHndkSxoWeMAYGI3A4IrjQExEt8gDwtTo7uQh+nPvsXNzxUH5rMpBFnU143hadt6Um9jw9hIKs0s2lKN9anrGvb67R2RVGZxexy+HH+W7y+LWSSKGiqs88t8Z1wr/GmoGs893kZCdClPSGBwiylLNRkNZKk4mFBQIEAR94K8TUYwECIAbaB1CbX4shyxCsFVb06ftwfOdxOFudMBWbYCgwMEkJ2iYPEDuCEzoBL70cxB13roisCGiqXXrcvC9gslhLvSxVXkz9XRr+RT+70flFQWkuFwCMO8bx8RPxquJV26tw6p1TsGltuGq5ioUfxaXaZV+U2f+kCvo8JRakL9/4UvYzqEwJ5f1Ig75eLmjnZK4jFccwUdASZy6D3w3zYKl+bz0r5/AZIlpm5eUI1gJkUYqAd9KLqStTLBvrnfTCN08AqX/Rj0g4wjYdUpA6bBtW7J4zFZuy+o0ShdLlwkCAZNkfeNCPl14Owu0mpRtq2guQzM+WpwIoKiY8moI3Q7h4MYKRkSjyXyWvkaq108gGaOUyqBDyWkTvydw5hN+UfxP3vvTeSNZEQmV+qO4hEGscSQdkqfKInFDZ02XoUHWseRXhWo5AgICqY+WrDIvQ7kipqvxaxZqBLGnNVZpypDXUouJVHH6ftFq+uDOIwg/ITf3iziAefcyPRx/zQ/u5gNtuX8GBt0J45rkAzJYwtjwVQMGbsRZNtzsqah2lIEuzTYOSjSVoersJjmYHrBVWlGwsQdGGIgxZhtBypIXJCWh3aJmBMUCyUvz7Sf2e7ro75vunLl1F2xkCLO+4kxzr0NUITtYL2LOXfC8eyfMGxGsxkhEdbVobOwc0m7UWICuThbVqexXLIL6wI4B33wslrZfPzREuhcMRQeEHIUVAln6fPuPvyHchriWvZu6HuYyPDQC+/fLbnD732G+OYWU+tmlYmllifBCAAB3NNo0ok0CBHQ+yEjlBZDqoB2pwOQjvpDdpp5p/0Z/SSFvJciG1yFEqlM5kPZLnx4G3QnA4IswyizeKP2cL44UdARR+EIoro7ndJMt18WIkaQZgYWxBVmdQ6VG9u1p24xFcDsLZ6sTC2ALm3fNpe366e90iuZ8hc25m2Ko8Fb7++Ou4z6HcqmRZT6luIBCbS9MBWVSzT1pizCYSZZ+EkJATeKPuA2sdtGJGOV/DIxFcd70Pj+QpW7FJFmsGst59LyQrwS8FWY/k+fHhR8ROYfcrQRwrX8XrbwRxQkcMih99zI+mU8Rm4cBbITzwoB9bngqg7UwYx8pXRX5DgYBY9h8gwqJDliHW2UNLg/YGO5MUqN9bD3uDHR2qDpRuLhXxaXiRNCnIohNUUfEqLg9EcM+9K7h6NYpH8khHxW+2BuBwRPBInh9tZ8Jxk9M3x5RZeORG+d+WM8Noadi0NmaPQ29A/mZ1NDvQoepAt64bweUg7A12Ri4eNA1Cv0+PkD8EV6cLjc4QKf4AACAASURBVPsbZbkHq/5V/Om//SmjY6a70sIPQvjN1gACAbDr4cu/8kGoBsqnGgGVmlX0XCTG12tVLkwW/kW/qBSn26WLmziUWiiznZB46YBsFzNppDLJpt+ZB1lKlcdp44m71w1DgQH6ffqEQGrqylRKhfgJ54Ri95zSavRKg6xtzwfQ2RXGhx+t4sWdQRx4K4Sbbl7B0NUI7rvfj0/KBDzwoB+H3w/hpZeJBdcjeX4s+0i2+K67V/DoY/6UGYDpoWk0v9us2HnlR+0/kc7ZwJI80KObGnevG95JL9oK29K6d4Ztw6Is6eTlyZyPteOjjrjPob64UuAT8oeg26XD2KUxtklJF2QFl4MI+UOywKt0cynTbJSS33+zNcC6BLc8FYDHExXRdjq7wrJVmYWxBSZOnWoTQ0O6AT198DQr3ycq9dLXTV2ZyrqZi+92zH+VXNPXXe+LKw+vZawpJ+tkfSwTdMutKyIDSkODwLgBVNb/9TeC6OwKY+gqMbLkQc2Wp4jVC0B2ZOe7w8z/ig/aInr7/0kuDsq/ohc+BVm0zZ6CLF53SzpZpgJZQ1cJkKL16C1PBVgK/nx3mNnTSC9YJTV65Ia0xZdGh6qDdYXSbBa9MT12D9Sb1AguB2Eps6BP38c6YvyLfrYojV4YhX/RD802jWwZLRuuC11AqUl1szGMwg9C6Dgbxt7XCQBvNpKW3vf/RwidXWGUHSNlDSUWJDmLpWQhhARGth40DcJj98RlVpRaKBfHFjM6NkDeUD3TIacez4MsS5mF8fjm3fPQ79Oz3ToPsuQsRbIZ9D2Dy0EYCgxo3N+In77/CZYyCya+m4BZbYa9wY7gchAdqg7YtDbmrUgNd3vrelnWQqnfh583TujI3HVCJzAysbp0FZUaYhcjR42QC6VB1vQ0ybifrI8nr9OgJRWp5IHDERGJTiaLsUtjinNOSzaWwKa1pdTYmh2ZRfXuajiaHfBOevFN+Tek8/YvHtgb7BjtGUVbYRtajrTA3mCHs9UJd68bxkNGEciiZvS5DB5I+Rf96KnpYfxOQ4GB8RqprAgVd6ZWXZptGsbtpPcU1VKjOmvlW8thrbBi0DTIBG5LNpaw80T9DO0NdlHnZSBAQBTNWg6PRNBzMcI4xoYG8npqt8aHWW3GoGkQTW83wdXpwrx7nnVW++Z8CPlDWBhbgHfSi5A/BP+in22gKaCyaW3w2D1wtjrhnfSKmrGoPVnIH0JPTQ9mXDMi9w+AzL1LM0sprwdqLH3TzTFZh7Uygk4UawqyeBVXqapqwZsh0Q94sp6kpgWBvE4OZDkc5ILbs5eAMXXpKrN94Z+3bn3MDsBaYRWpBXd+2glXp4txB6q2V8FUbBIpwUszM7Q1VEpyp5yyY+WkVHjHnSvovxTz/PvNVrJz5EGWdIJNZUeUy/jit19g3hPfutu4vxGjF0ZZ+3qHqoOBLGuFFepNarQVtkG3S8e6gNSb1Bi2DTO1d2uFFZFwhIlASsP4XnLBV7nx0/c/YdFLyq3HylfxzHMB7NwVxPnuWNZy2RfFnr3ksXcOhqAuXVWsXJhKIDCbUApIeycyz2QpkaWRy85QwER31zSqd1ej7rU6liVdS5DlnfSi7rU6NO5vZICKyjfQRae/qR/nPjsHa4WV6bNRsj4l8yup+E7njfPdYdxwI+naO1kv4IYbfZibI/Yl6lLxfJUslORkTU9HUVNL7FPkFplU7fnHyleR/2owYTfWwtgCzGrzmnRNU8/UdGLIMgT9Pj06VB3wTnph09rQuL8RzlYnrBVWxsOlmVCb1oaW37fEZbIA4LPnP8vpuHl1+3R04ur31qNP3ycSXq3Nr41Tu285QqRCaKdi+dZyfNfyneg5tGRI5SAqn60UGYPzvzv97TvOhvH4E6Ry9Ege0b/a8lQAc3NRvHMwxNba+r31GLs0Bv+iH745HzTbNKjeXQ1LmQUtR1rQ39SPzk87Ya2wountJpjVZpjVZljKLGg/2o4hyxADWfp9enjsHlgrrOhQdeCK6Qraj7ajcX8j+vR9aHq7CfYGO9oK22BvsKNP3wdrhRWmYhPaCtug36dPCrQoV/v1N8hGRyrV8UvEmoKsQCCWBeJbZO12Ar6uuz6mJjs+HsXuV0gGw+WKYNvzATz+hB/T01GYLWGWxgYIAn/9jSB+szUQVzOmaq4bNhIAR1Gws9WJIcsQhJDA/PacrU7MuGawNLPE/l/aKQXIZ7KoAu2mJwl/qKaWZOYK/jWEF3YEsGdvkHXi3He/H3Y7yXadrBdfENKbQ+lx/vPzcb9Ly5EWtlgZDxlRsrGEiWm2FbahNr+WEYhplqLp7SZYK6zoqemBocDA9JrkMh0j50dQvLE4o+Ms3Vwal1KWE4mr0op9tmgoAbKo9ySdiOVS1N5JL47vPM52X6lCKbHLn6d+TvlZ0hg+lzupW07rh3ajmtVmlG8tBxDjpg20D8hysr766CtFzgPVBerT98FQYEBbYRvOFp2FtcKKrs+6UPdaHewNdlw+c5lN7l2aLlgrrDAUGNCn74Oz1cmylkJQQPHjmV2riQbVUwPI/FD4QYg1yAxdjaCoeBVuN2nqaDolYHiE6DTV1ApY9EZRpRVEIEZJkLXojbJs+wld/KK0+5Xs9IJ8cz60H23PWJE9ndH0dpOoQzVVUMHZLk0X8761lFlIluqME/YGO8a/G2fUh7bCNrh73SxbL8385+o5yvvmUq5vsjF6YZRxDelYmlmCf9EvburgACdt7KDlQn7QoOVEueBBFr1G3O4oW+toE8QLOwIMeNXvrRdVL47vPI7ZkVnWVNWn78PSzBIMBQbRujp6gWQRu3XdDGRRDTlTsQk2rQ2+eR+6NF04vvM4O2ceuwddmi7WRWooMMDR7ICz1YmWIy0ZUSnm3fOyYJMPas+3MLaQNrhPFmsu4SAnZMYMQt3EoDLT9s5lXxSDg1HZlDfNZP3t3+XenklT53Iga3w81qIKkPQ6NTbNJHzzPkWE7xKNz1/8PG6iMh4ysgWQ91kDiBo9X9OnQMLR7EBtfi0a9zfCN+dDycYSmNVmWR2W9j9kXio48Q8n4t4nk1ACZH32/GfsO6vyVAm5AtW7q+Gd9KJqe1WcN6Y0Ji4rw/lZ+ikxbyFRKGHKLNcGTksbkXCEEYvp+R+7NCbLycrGe05u8KKesyOzbBHyzfmwOLbItN6EkMBKEP5FP1u8fHM+9v80ci2p0sFn/drOhLHpSUJxuOVWIoxIM+HvvhdClVbAQw/7MTwSwV13kwz340/4RR21SpcLaUdhTS3pmH73PVImevc9UlU43034WmdNscaiZGFvsCuijM4P6tmXTTdtyB9ii7mz1QnPXzyYcE6wa2DGNQPfvA8euwfB5SCCy0HMu+cRCUcwOzIbt/jmypmlG5BrOXiQRakuwyMREchSl66y8iFAMmhmtRlTV6YwZBlifpwAuc/NajNmXDPob+qHbpcOdoMdXZouJkZu09pgKbPAY/fAeMiIHy7+gN66XrQcaUH7H9rh6nSxJrQOVQdcnS5YK6wwq83wTnpx+uBp2LQ2OJodaCtsSwma+KA2b45mBxbGFtCn78PC2AKCy0EMmgbhnSIlzg5VB9x9bnjsnpxljdYcZP0fd5BS2+Ej4hu2qJi0CtOOwCotIV3ecedKwpqpIJAdIn3NDTf6cOCtkAjYUJBFZfnp6853E3kHCuYWvSR9v2dvMI5r1XRKwH33+3HTzYRTRUGWtFxoaCCE/JtuXsFttxO9mXT5FnxYK6yKTlTSwWebhixDKN9ajt663rh6PxAzf/ZOetHf1C8qzxRtKGK7QN0uXZzyOSAGbZmMbDr7+FBiQar4uwr2fpT7MO+eR5emCwtjCwj5Q7A32FGbX4ufvv8JNq2N+QbaG+xsd+eb87Gb+Me//KjIb7g8t5zxOVHCyubbL7+Ne1/eq9G/6IdNa2Ol59ELo7IgS4mWeFWeKqGMRi6hhO2RKk8sUhsIADfdvMJ4WC+9TIjmAJGsKSpexQ03kl1ywZukmUM6DykNsih9gVIx6L93vxJkmbeiYiLe+cKOQFKhxmHbsKLZq9LNpTCrzRllDoSQgKkrU3A0O2BWm6Hfp0f17mpotmlEZcuSjSWoza/N2K1DiQ5D33zumZC1ikUvobRQgdqT9UTjcWSU8O/eL1zFfff70XGWrJ0UjPkX/ajfW4/q3dX40f4j2grb2GbT1emCq9MF35wPPTU9sGlt8E56YSmzMH/VnpoetB9tx18a/oL2owRU9db1okvThYnviJdtt64bU4NTjBdsKbNg3j2Pnpoe5stKs3+JdC3lwtlKMpoUuFE6UZ++j3D0zjjRW9cLS5kF56rO4VzVuZy7htccZN1z719BlkTAjpLQKIC5734/07e67np5DQtaontxJ2nFXPRGceCtkEi3hYIsOmEVfhASSTtQawW+43HLU7HXt50Ji1y6qeS/NJNF5R0eeph031BbAv690o2lmaU1SbfzkwydvOpeq2OLJM3UhPwhUSdLf1M/Gvc3xpWK6l6rY5mLbl23bCmJanBlOqjnYbahxIL0yZZP2PvR81H3Wh0WxhbQuL8R1goreut6Ub61HPOeeVTvrsbYpTGYik3o1nWj7rU6Rv722D2E+9YzqshvuLKQWntNGqlM1NMZUk6Wd9LL5E5oup4u5JXPVsLeYGclUr59fqB9QJHzwAM3paLmlRpFjk3qBLDlqQDuu98PhyOCO+5cYZyWF3cGmSEuEFO4bjaK5zyldbL27A0yPuMzzwVgaCDE/ANvkW7eEzrCGfv220gch5aPefe8Ytm/8q3l6KnpSav0DpBNXLeuO+vsfyYdoCF/KOd5Wdp913YmjBd3BkVNYKli2RdNq9Iz756HqdiEprebmI1d4/5GmIpNsueX8vSo4wrVHAwECC+aOgMEAuS5qao03bpuxtW9VqNL08WaDSacEzAVm2Aps2CgfQD9p/phb7Tj/Ofn0aXpQm9dL/qb+tNWzU8Uaw6y7n+AACe51HPBmzGjRrs9AkEgu61163247XYxSZxOStddHxMApaJi69b72AXw99vJ63/7j+SiajtD+Fw8yFr2RVH4QUgWZD30sJ89RoXMpCCLKiWvW+8TpVEpIMtGvT5bcJLu4P3d1ipod0s2I5PdiFwoteunQTM19L/6fXq0FbbBY/egfm89vJNe9l9KqKV/12zTMA6gUoriiXgHSzNLGLs0Bleni5VKPHYPvJNenPnDmZw/l9f6oZpYcmPCOYEhyxAqn62E8ZARXZoulD1dxhaZ0QvKgE3eqy3kDzEScy6Rjcmx3JCWVt85GMKWpwJY9hENPzovvPRykDlG2O1ks3jX3Stx9AelM1mBAFjzEJ0HAwHyOF3IF71RJtmQKJSYq6q2V8HZ6kzZHQbEOvNop1yuI13tLABo/NfcvuvAVwPsvQIB4IEHCeh+YUdiEMsbMdP/lzZ4yUWi5pITL52AEIw/z745X8rMoRASGAUglbZVJBy5pgHWrxVrDrL+w19Byz//Lh5J80CH3tS8LhX1OgJiWSy+I5GS3O+7P/aYNJMlfU9+8nj0Mb8IZPEZLlqyFIRYdyF9zxO6GPDiuxWoE3ilJv0OIhpK2nskGnJ6VkpFcDmYtdozbV3OJZQy+qVBrYloRqs2v5aRMGljQP3eesyOzKKtsA39Tf2sA4Z2vM2OzComdplocktW6lIiQ5NM1DZV8LtnpRoAeEDVpenCoGkQ7UfbWct3JBwRZWil15XcY0p1+EpBlsMRYQtmlVYQbRrn5gjA6bkYgd0eYQ1AfCgFsnhgygctq9XvrUdbYRuMh4yoza9F2dNlCTM+IX8oJx6Wbpcubc0j76QXZrVZcd6XXJNNorB9nptTQWdlJ3uv891hvPQyyWKe7w7jZD3R/rNaicDrnr1BFJes4pE8P043h/HueyGcrCdefIffJzy+l14OynoIjpwfkXXXUOWp8NVHX8U9X7qxSNRgQO2p6FBaC+5/hfjFyoVSvgEQ07Dgwc+iNypLlqeAiN8BTE9Hcax8VZRK/du/iwdZbndUFmRRQPb/s/f2wVFVa77wn1Rhlb6lpVX6vvqW1qtvaVler6X1xkG95oojDlccRr0wDHAZhosOI954BJyMeIGJA8QkdgwhtmmhD4kxOQmnyQdNDDlpkxCafNiGpkkIMYkd820+T9Lp7p3dnd/7xzrP6rV37+70VwDPzFO1itC9e++1v9b6ref5Pb+HQJao8C7yEdTn8GFqABw+9HBAzZ7CkkulQ4eyeIUj4xlw47XK/dFLNlCLl48FJE65W5ZkmPaZoF+vR3lqOZytTjTqG9Fl6cLs2CysRissORY06htRk16Dq99ehSXHwvkBlhwLhhyMVzBweWDZQVY4L8zJvzsZ93G/+tuvErI6He8dT8h1EIFM8a5iTnKvPlwNS44Fl05dQnlqOeo+r+NyElfOXmHZh3qWfVi4o1BBZk2UvIS9wh71dTGfY14KrVBMokBWqBp24UJuoSbTWJ9nwwZDxODKPe1GTXrNslIoIgULvRd74zrO6T2B8jlqWaKnnnbjw1QJBw4xIW7SMCOpjGO5LKuvoZFxokjXasfO4HBjuGdYq8Sa2hsZindEMhHpSWyRHmt5rxtltjIb8t/MX1aHQrS27CCLeFZ/tyUYZGmF+wDtjMRwYE00LU+W6KEKB7JEz5q46lQfm7xq9Jm6aUkMRGI///Bzwki44Qa7RAOteOvShRJNjcZ+OP1DQq7P3C/RE8zDWaJA1mjXqOb+w4Es49bEhFfGrkeeRh/KJvsToxfW8nUL32fR20U8U7DqYBUcZx1oK2lDu6kdNek1PHxrPmSGJceCvkt9qD5cHZQtlKjEE1HCIRGWKE6WmitGFi7spyXNAgR7NpZqGasyYDVaIwLqfp8frUWty1pujFr26uyIvOfxCvqSNA7APFlPPMmevTqLj3OJ51yBupAkn3Dk6AKvI0ng6ptimYMskZKylB5eKK+dmPFL8jVqoxJJYgZhrEZUhkTaWPeYooA9VeDIWJVxy9RsvGGeLK2iogRyiABKpgWykv4iNFgTjTxekYQLw4EsrXNQg6y77o6ejLyUJYKsvFTTr9fHnZZKlghCc7iyCpGauOKKp8WirB7OBq8MJqRfoQancCAr2rJGoVooT0g0liivTP3xer5PUp02p5lRm1mLRn0jrn93HaUppajT1XFl787aTjTqG9Fd341T204FPW+JAlmiojbAZF6O5S6ELWx/I65ZKPAXzvsRytMTDe8yY1VGxN6rqYGphHGuIm2Reh6pFE6sTQzFbd7qxcuvePBhqoQ8/QKOHF2A5U+1eCsqffB4WPmjj/8383Ctf8ODj/Yz7cUjR5lAc0Wlj2eqAuE9kpQlrWVqiRc1SV+syxpP/UMAXMU+0dxgknEgo/mzPLU8oceJx5YdZD39/zHQo1VUNPmlyEHW6+s9IcGaaP/pP7PjieJ6kYIsyhBUe9bUIIvAGKVgJ9Kmh6Z5yZ/lbKUppej/PvZVxYJ7ARdPXET2y/GtOhMRKgTCDzTRNHVYrqXFz8PRXdf9YQnBWpao2nih0s/DgaxEhZ/DDdSRWqI4c+rBfqx7jK/U3dNudFm6OBA7/cFpRRmOUJaocOHpD04r9nvk6AJsNj/OVfvwXT2rWpBvkHHFweptkgK75TsmENrSwipd0NiTKJAVKhQUTrssFMiKpk8iIA5nnbWdCctWjKZFWkbLYY5Pb67hiwbF/pxObY3HWEysVKLVRM9v0HmpQJY6xCZ+HwpkhSPPS24JY91jGO8dx4lNJ9Buald4NElsNVYjtXl130gTTW1+n5/r6N1Iu2GeLC1pAwI5arCiBbLefY95j559LrwH5qGH2fE2/G0AZInlfcKBrIrKABgTCe1qkHUsd0ETHAJs9RqvEepf7pa7NjemzCz3tDthZOFEhFh+/uHnhJFjRzqV4qLvvufl8iNPPc3EItXq2LrsBV5XU7SrHX6M9EwlpF8tRdqD5cnNoXlX5z89n7BnJV4uRk9T/Orz6UlLT4zuaTcfuKl22lJGCvaJeJ9ES/tEgtO5iMzPGKD66GPmndB/uYADh+hvmddgPZ4nI+X9gO6f3+dPSL9CrerDhfnDcZZy1uREdNyO6o6Q+yBLlEhtrC1Sj75YCD7alrcuL6JjRGuuCVfYe5H1QlZYgr8aZKlDguIiTQ1kSEaDeHOV+ysV4MVqtCJ3bS6aDE3QJeuQsyYH3jkv3NNumNPMnBZTfbgaOWtycGLTiaAC1tRHwwYD9Ov1OLHpBPou9cHv86M8tZyfe966PNQfr8eQY0ixb9G6LF3IWZPD6z3eSAL/soKsOVeAcP5MUvDDLIIssYQK/ebd91hR4IJCGTXnfZohOrXKOskoiKBuYiLQDzE99oEH2bYUJycBwRUrXVyzRiwNRAKng4OB/VFKNMA8Zg89nJgQYqIG/kha5f7KiEoT+H1+2MpsCeNMRJPlE84SKeaqDssVFDJh2sHBRa7MnfK+BNMZmU+UJ40ymi76+PPq8TDgRaWkEkHgDbWSDOcBuGq+mjAPAdVLi9WsRmtC+pFoFe2x7jF88foXCXt+xEULJeY4nYu44mCZhhetPlR/64P5HPv7++/96Oj0w3zOhx9+8POQEdnnL38ed58KthdonvuF/AshfxOKkwVE/r6FIx/LkrysdVsjbZGGM78v+T6+49Qrj2O3+/HU024cObqAjZu8mokPJK+hZd45L84eOhv2mKL8ipYRyBKzwilkSFmktHgVx5++S33IXp0NW5kNUwNTXPiVvO3EQ63NrAUQAPOWHAtXU6fjUWg/PYmBJXE+sFfYkZ4U0FCsPlyNrBeyMN43jnZTOwdTVQer0GXpwpBjSBEFIpt0TiJjVQYKdxRClmRMDUyhZHdJSK5iom1ZQJbd7sdJo6zgXK1Y6eIr/tExVo+QpBFWrHQpavoRr+qZJDdee92DgkJWNf6++4N1qLZt92Lbdi9GRxdx5GjAw/TIo/OKB5cI+Ju3spvYdV0pSErZGqLgKaAMNd5xp4uT2uncSP9rdHRRUV8xXqMH40YNNhmrMlCyuwT2CjvXWZoZnuH6R1UHqyJewUbaErGa6LvUhy/+OnGTpJqnkadfwJ69jGxKHix6NjZvZaK4uuwFXgg8T7+AqrPMa/Hue2w74+b4uSbfvPNN0Lm7p9349NlPQ/5m0D6YUP21eEiricycTSShNd6kDXWLNEQWqSUiESZjVYZ2EfcwGcHh3k2/zx+Rtphhg0HzXnnnvDeEEpHI+yVLclzjn5YUysuveGA+5+M1LmkOMp/zYWJiEbrshZCipc0FzUsecynvM4EYcV8EjIlrS++tCLJEXt7s2CwXJCZgLhaQF7cXyfUE7GhRQschYCZLMt+GPFy0HxLBpmdI1FgkKSRxMUb9IUBNNSnpWMttywKyRAK5Vvu6SNb8nMKDpjMyD/s9/6Kbo/mLVh/uunseDz08j48+ZkJ/Dz08D6dzMeQxCZCR6jKBt7vunsfLr3h46I+0tuZci5wrRqV1Nm7yKgBczXkfB1XkCbvtdsYXS1SsHQBH+H+ObSlXdiQmuaWE131UK8/v2SvBbmfFvVPeZ4Ph+jc8GBxcxOatzHP10ccsvXr9Gx6ua0PkViAxXkktLbFw/BiqLdhuak/Ytcl/Mz8i8UgtE8ucxNsSlR3rbHUmfCGTKO8sGWV3xdvUYr+SWwrr5bSV2cL2yzXhioioXrijUHG/ZoZnoj6n7NXZKNxRCHOaGU2GJtSk1yTMQ1uaUhrxvYgXkKsXKVSOLe0T5hH/6GMJX51YQJ5+ASnvS9i4SbtMW5ela8nnVqzgsdT5jPeO83AoiS8T6CGvlHidXBMuFL1dBHOaGX6fn++HgBgt7AhkkRCxWBNXfU1onKKi2qLkC5XQIbBEYzQBfZGvSv0Vj0VgjaI1HdUdMO0zaYYnl8OWBWQVFLJJZuMmpbTBa6978PIrHtgdfp6uKjb1A6VVSqDrOvMcvLPLi5NGGRMTAX0trX2K7laPh/GuCgplrjAPsHRasTI9rSq+KZYV4cCKSrbqoH55POD1v2JReV/K/jjyR5T/y813qS9HE0X6YjHXhAsnNp1IeL/y38znYGZ6hoH3OosP0zPMU1p2mnFoav/gg+mMDNMZGRWVPpyv9fHyFBaLDynvB2p9JSqcqea4tJW0hdyWyOpUczJR16c8tTxq4miiNLKoJWIFaiuzLRvZOt5MLNHE0Eo8Tc1lWwowRFKBgUB8pPSBvHV5UV3z/DfzQ4bzZsdmE+Lli5T8DgBj18fi8pqX/aYM7j+yxbwsM/V34uO9s8vLw8offSzxOVNtV6uvLhne/vzlz4PCk1pGz0C/rV9BoO+ydCHrhSxemzY9KRi0uSZcqD9ej9MfnOb3gZ57AkPkFSOPGSWGiItDqnlIoUsCR6L0DZUIokbZzgQMRfBKniwtQJeILPZYbNmJ7/8eraBQ5kTonl5/UJkEtV3v9ocsxjp8dfiWca0nqun/Rh9S92kpc0240GRoWlYtnXhUzgHmDSUuDpA4rSwRAC6lsC9qjyUqe46aqEsTiSX6+Hnr8mLKEBpyDKHJ0HRDpAISof0GJDYJxrTPhJ6mnog85NEUaqayN4kap6gs1VL3eLx3PO4FhDgZR2LxEvUppPbRxxLuuXce27Z7kfySB8UlrG5k9bc+HDjEJBvSPllQzB0d1R0RgdRI68BWH65GehIDKWI4lMbWRn0jT74QQdbM8AyyV2cje3U2rEYr99QTyCItNTrXyv2VyF6dzT1HIsgi71IokKVL1oXs/1d/+xXSk5S8OvKafbXxKwCAb8HHeY3RPNOJtP8AWctgBYXMA3bk6AJyji2guYV5347lLuAzHdNGKSiUYT73p9IKv5VR+LXMFX/VxbHHusduSorzcrVIeRBj3WNwnHWgydAES44l4aHBcK00pTSkbEK0JktywrIfT2w6AdM+mTZPpAAAIABJREFUU9j9Zb2QpciaopqDibw+1YergzIxtWy4YxjH/9vxhN+fq9VXwx5XcktoLmhGTXoNSnaXJJxPGEmr3F8Z9+rZNeG64f2OR7LDPe2OKzx+atupqCbDePXxRLHQSEyW5LhBerikglDHjJQ6krs2N+JwNSUekCdI7XEf6x7jgEgEWcTBosxwdbgQYJwxXbIOpn0mnNp2SqHBJXq2Q4Es2iZjVUbI/tOYJiabEDg7+Xcn+WeG/87C038c+WNE1yXRdsuALK2aYr9Wy9OzFcmOnV4cPirh7FkmHpdvkFFn8WHbdiYLcPK3C/hgrxdf5svI+myBC9SJoUuydlM7PkvWrk31a2q/3/d7zI5GNvEkmpQcSzNsMPBK9sQNoBIt0diNKJlETStlP5EZmNRy1uTAXmG/IRpU6mbcYgw7XiRKYyoR7dS2U6hJr+HPT7Thzhv57KQnLc3HCmWL/kVcPHkRWf8ltgVF9eFqTP08tfSBBHO2xVfzNeO5DEiu6OadqYGpuBe9pz84HbJeoGhdlq6oFkiRyGaQEQGcQJZILVCDHRFkEcikQts0TlM4cMgxhOzV2TBuMaKzthP2Cjtq0mt4mG8pT9bs2CzG+8b5NRbf887aTg4i6bo4zjp4X7T4X8QRG7g8EPG1SaTddJDl9/l5ambWC1k3LK1yOc1u96O724/pmUX0/+yHx8PChoODjHc2OLiIiYlFXL/OeGPd3YsYn1hE13W2jVY6L3BrgI54mmGDAT+1/hTxdQzHObrZLRJiqWg/Nv6Y8EK3Wu2Lv/5CMwvQO+dNGIla3XTJOl7Wpu9SH8Z7x9F3qY+veJdquWtzYwKB5anlmgCvu6E7rDzBzW5ZL2RF9eyMXBu5YX0zbDDELNYYT6JObWZtzMeNl5sZiXyN2hIVxjXtM6GtpA09TT2YGpjCwOUBdNZ2ok5XF3WySDTgXdStqzpYxd8jAvTkbaPMw9y1uRzsEE+QaAOksk46WwOXB5C9OhvdDd3Qr9dzMEReQ1GYmEChmBXYWtSK5oLmoKzAse4xhXg1eUzbStq4Fhn1JeuFLH5OlJUoajI2GZpuWB3Gmw6yKC5ck16D7oZu5K7NvWmIM5S5JlzIW5cXlIlCK5GpgSlkr84OUnxOtEnzEmqOJoYIezNatCvkPyeQBQDmf10er47YLnx5IeTxZ4ZnwvK4bkbLfzOfczViCTOd2HQCTYYm2MpsqM2s5RNuIrMZE92i5QEB8Zd2iaRlrMqISZzY7/PHVSC+NKU0LhXueDXYYp1s67Jvnezv6n8LrskZyrTkN+iZnB2bRb+tH64JV5BYqS5Zh5LdJRi5NsK9TEVvFyH/zXxU7q9ExqoMDpZPf3AaWS9kYeDyAPw+P+d5Xam6olhsZqzKQE9TD/w+PwdjumQdZoZn4JpwIXdtLnLW5KByf2UQNuhp6kHGqgxkrMrA6Q9OB+mu5a7NhWvCpRAvFceJWDOlo7WbCrKmBpgaNqFTq9GK7NXZN0y/IlKbHZtFxqoMBZoHwPs96WTFb5dL2Ve0qZ+n8Pu9v7/pL3W0LZZ7eit77mIBWeO948vKrTNsMCw5cNxK/D41/yYRROZfQ4sFZI11j+F3u3+3bH369NlP0VIYugRLKKMJLJ5nNl6aSLylq2LVf5MlmYfcbmY7te1UVNew71If7BV2Hr5uMjRpJmo4zjqCMvvIwyVLMrobumErs3FPYGdtJ5oLmrlXWuSe6dfrYdxihGvChX5bv6KJY8Ckc1IxhhHY66zt1BzbJp2T6G7o5iV81Pum3/h9fjjOOlB9uBq2MtsNpSbdVJBFKxCK1RI5VVQKnhqYCipcCTDgEwkSdU244J3zwjvnDVotyZKMkWsjQRdccktB5MHx3nGebgqAu0LF74ccQ4rfTA1MaRJfI+17uHP6NWUcxjqQ/rl5sgDgWu015L8Ve4mOUK3o7aKIPcADlwduChFcbKUppZrPRKIKfd/KLRaQBbAJZbnuWywiqvECrJw1OZpje7QWL/9O7EMonhRxhtXeIr/PnzCZjVhaye6Sm5Y1F8pIWoHCfK4JF3TJuoTp2/3a7KaCLAoP0ENur7DDarRygFOnq0Pu2lwU7ihEaUopZEmGrczGB5qqg1XQJetgr7DDXmFH1gtZKNldAsktwe/zo05Xh6wXsriWR/bqbE6Qm3ROIndtLkp2lyB3bS5/ACgTq+pgFSr3V2JqYAq2Mhvns1C/yU3ZqG9Ek6FJ8T3AMjfy1uXBuMXItYVai1q5S7QmvSau0Ojs2Cz+oPvDTZ8wlmpn/vlMzHINvxZPlpZgoGiyrNR867f1J1SCIm9dXtTCerNjszcFqGevzkZrUWvI8JDkln5VC4hYWqwgC2CSLmcPhi+nEm1fvv/d9zH1JZ4QYXpSoLqC6IGIVcg1nn6IwMlx1oHuhm60FrWi91IvOms70XOhB+2mdtgr2TzTe7FXseAGgO9/9z30f5PYDN5w7fO//BwXDBfgnoksRHgjjbLASWvNnGbmnrLZsVlIbonXFXVNuOCedsM75w37XaJtOfYZym4qyDr19+xmzAwFEw8pFdPZ6oR3zsvBlJgiPHJtBOWp5chYlYHK/ZVB+hxixgIR7HPW5PCyECRE16hvRO7aXPh9fpzadgrdDd0Y6x6DcYsR9cfrufAdSfVTWnV5ajlcEy7MDM8ovqd+jFwbgWvChYxVGeis7YRrwgXDBgN0yTqMdY+heFcxsldnx7wS8ct+XDp1CZ//Zfz1zZajVR2owsRPEzGdG/Dr8GRNTCzigQfn8WGqxEssqe3IUabiTLUMR0cXMdE3gQtfXoir8Gzm85mozarFLz2/xHR9/T7/smQdarWMVRmoPhwZb0RySzeEg3SzWjwgi6zd1B53IkPxruIgsBCpEcE41ibKRNSk18C4xYi2kraQobulyOmxcg3VOkz2CjtGro2go7qDi3QOdwzjp+af0N/Wj+GOYfQ192l6vMa6xxIulaLV8tblBXHnBgcXUVDIqk1ctPo0ax7a7X5ewWI5rbWoldNrylPLuRTO7NgsincV47vc71CbWYua9BpU7q+EaZ8JTV81oWR3CS7kX0BtZi3+8NkfYNpnQnlqeVgub6O+EXW6uqi4hDS+3Ci7qSCLPFJaITXKVKEV76ltp1C5vxJAwAMGBLIkqJ7RiU0nFC9O3ro8Tkgn0PVTy09IT0rnafi0j4HLAzix6QRq0mswNTCFU9tOcTRevKs4SEVWjDkX7ijk35vTzMhZk8O/M24x8r6L+6F002jSbrXsSuUVfLXxq5s+eYit+nB1TFk7ov1aPFkvv+KB3e5H8kusTFNpmYwrDj//N/klD3r7FvFhqoSKSh8vtwMwwN5uaodpnyli71bOmhxUH65OWILI1MAUajNrly37sXhXcUTp6qLFG4q6lVu02YXhrN/WD3OaOWLApUvWoTy1PK46lN//7vu4npWcv8zBjxd+VOyT3ifvnBedtZ2YdE7CnGZGc0EzOms7YdpnCks5iFWL7UzqmZivg5a5p91oLWpdlkze/DfzQ0qm1Fl8uONOF97a4MGraz144MF5LoZMNjGxiPvun0dDIytQfuToQkLPXX0d1AB+ZngGpSmlKP+XcpTsLsG3R76Ffr0e5anlKHu/DCW7S1CxvwIlu0tQk17Dv9OSpAHAyfLOVifc0250N3RjyDGEnqYe9F3qg7PNyT67OgR7hR2D9kE4zjowOzab0KoMS9lNBVlEwNVaTVUdrFIIkZn2mfiLSNkRQIB0TnWSaGAm06/X8wtKaaJUQoC4X2PdY0hPYrof9B15qchEcDQ7Nov0pHSFVpJxi5F/rwZkRBoEWLxarWpLnDSAlfMJpf4ezsZ7x2/IKiqSVnWwKq5sITISI70VmyhU+uxzbnyYKmFwcBE7dnqR8r6ETZu9aGnxI9/ASkwBrJh5zXlWfkfL/D4/Rq6NoLuhG46zDrQWtXJiamtRKxxnHRhyDCXk2mqZd86L5oLmhCiiF71dBKvRGhfnhuqixRJazX4pm98rNRl2vHecF0BfrqY+Zr+tH12WLt6n5TDvnBc9TT1wnHWgraSNPztWo5Vfh3ifnSHHUNzJCVqK5DQ+EnG6/ng9uixdiqLD4SzWvlBavywDTudi2NqzHg/zGEVq/bZ+VO6vjAuQ6pJ1KE0pRXdD95L37uVXPEj7RILN5seKlS58Uxx8Mo88ykBWRSXTbryRRmT5n3/4GZ21nRi6MsQ9hr0XWWjW2eZER3UHBi4PoKO6A85WZ1gvVb+tH/lv5qPnQg8q91eiTlcH0z4TOms7UXWgCvXH6/HjhR9h2mdC++/bUX24Gq1Frf9+QBbFbsXMBlmSIbklLu1AZk4zK4AKrQaJ9Eggi3gCZISGgYC2yQ+//0HxG9oH8bLaTe3QJeuQvTqbk9lF4OSd8yI9KR3nPz3PjyN+X3WwKiTIyluXFxZkpbwvYfNWL1rb/JhzMV0tj4fxfmSZ/Uuf11lYtXbi+7gmXAkpRhxr06/Xh6w19mu36ZlF1Jxn9QpFk2XgqacDIbAdO73weNh9vNrhR0bmggJkmc7IyDfElzosuSU0GZoU11pySxzQaK10Z4ZnovImSW4JfZf6UH+8HiW7S2DYYNCURchdmwvjFiNKU0phTjPDXmHX9Ey/utaDhkYfBgcXYbNFN9F757ycXxnps0ie7WjN6VxEQ6MPVzv8EU2oXdf9SPtEgi57+bwCt4rJkpwQD42Wh5vCh/YKO4YcQ3BPu9Fl6YI5zQxZklG5vzJkshAtemNp9E7YbH689roH27YHc3WcTjbWtn3PapIey13A9Exwrd1Q5p52w3HWgUZ9I5/H9Ov1QWA1b10eDBsMKE0pRZOhicsfRGoEsk4aZdx2uwuDg4s4cEjCtu1eDrgeeXQeVztYNZLXXmfjkumMjG3bvcjTM1rDWxs8mHMt4q0NHmRk3hrPNdUTVo8dJzadYKWiPq9Da1ErZsdm0VzQjDpdHRr1jXBNuPBLzy9oMjSh39bPxaSrDlbdsL7fVJDVWtSK9CSmdUMPU52uDoU7CrkIGr1Y5anlHH3q1+u5XAIBJPIqlaaUImdNDrxzXsiSDP16PU5sOqE43lj3GLJeyOIZNaRq2/9DP4xbjOhu6MbA5QFeFgBgQIkKZsqSjPQkVkaAOCbi95YciyJkSRXLAcYd0AJZ5DVLeZ+pvmfnLODAIVad/dC/StizV8KH/yzh3fe82Lbdi8NHJGTpFpBvkJGnD7wIsiTjcvllFL1z48jDeevycOHLC5genI76GdBlL+CRR+fxyKPzqKgMrvH41NNurFjpwoqVNzeD5oknWT/URVvrLD68/IqH9/2jjxm4amhk7njLdz7u5Up5X4LD4U/IwFV1sAqtRa3oqO7A9e+uo+XrFnTWdMJR5UBLUQsn6l46dQldli60FrXGFSISjcip0RiFSO12VsvTfM6HtjYWUr14kZWd6rrOBtGrHWwbtUfXNeFCa1Erqg5WwbjFGAS6DBsMMKeZIypuHMrqLD488OA8Vqx04dW1GsQWlTmdi3jscTd/LvINMlpaYvMW1Zz3obTsxmj3xGLx1u1LT0rX1BIkkcnO2k4OSEa7RlF/vJ5PjlajNWS4MNYC5CIvbGKCFYP/6GMJBYUyDhySYD7ngy57Ae/s8qL0tAybjQHqA4fYdr83+VBz3odjubG/z7NjswkjYT+T5MYDD87jvvvnYT7H3p+HHp4HwMZRWWYgi0DjI4/OY861iHvuncfo6CLuuNOFwSE/7rl3HtMzi9i81YuL1vB1d9WW/JIHjzw6j+SXPNi8NXHk8s1bvVix0oW0T5TPQLupHU2GJswMz6DvUh9mhmcwOzaLgcsDHKhPOifR09QD75wXXZYuXKu7BsdZxw0jv99UkCVLMl8dVx2sQqO+EVkvZMFqtHKV4yHHECS3BF2yDn2X+uCedvOwmOSWuHeKXl5Kp63NrOWZggSoctbkcFXa0x+c5uS3JkMTCncUoruhG9mrszlHilbnrgkXctbkIHt1Nr8xOWtycPqD06jcXwnXhIsXzPTOebmi7XjvOO87Zc7krMnharSkE1aTXoPSlFJ4PMBrr3swPcMKDI+OLuLI0QVkZC5g23YvPtgroaGRTdr0nS57ISj2TtfWarQuuyZSye6SqDPbRPumWMY997JJTb2KHBxcxIqVLjzw4HxEE1cshM7R0UU89PA8Nm4K/8J5PNAEWTfDyNNLma220zbYSm1o+6YNrUWtaCtug9VoRVtJG/ou9fGiwKLbfXqGVRsQqwt4PLFdw0iMrpvTyQi6aZ9IMBpl7NkrobxC5pPXsdwF6L9cwI6d3qAanmrvgd/nx8zwTMJFBT/6WMJ9989HvP3Lr3iwY6cXsgzccadryWdJ63gAe/ejOe6NNNeEKyGcPTHMrg6xxhrKJG5rtE2MIDidDGTt2Onlz6cuewFzLvZ5Q6MPDY0+pH3CElxosv8wVYraM7tc9sij84oFXJ3Fh+SX2EKBeKMEshoa2eLQ6VzkQIzI8pu3MloD/TYaGxxcxF13z+Oee+cVxa3jNRp/1SDr12A3XfGdpBTowReF1Sw5Fhg2GHBq2ynOn6rcX8ml+q1GK4reLuL/72nqwci1ERi3GLk7UL9ej1PbTqE0pRRFbxdxQDDpnET+m/ko2V2Cwh2FmBqY4pNXTXoNTPtMyFmTg/HeccUxCJhRdo/VaMWJTSf493Rcse8UDi16u4hnNdJ+yHM3cHmA8wI8Hjb5U1jQfsXPwxFzLlaWR5aB/p/9mnF30aYHpvH9775H6f9KXLZW4T8UoiGvAT+1/JQQftBHH0tYsdKFu+6eV2TFnDTKWLGSkTkjsWgnN4Bd57vuZp60cDYxwQAfTYjLYbIMXLT6FHIPoo2OLuKi1QfvnBdDjiFMOic54bOvuQ9/HP4j5xvNjs3CNeGCLMk8A1bkGJrOyEh+iZFkCWh5PMD6N6IfWNXnYLf7FWBtcHARTzzpxkmjjENpbNFwLHcB7Zf9OJa7gDqLD+/sYly2jExWw5O8f+K533PvPB573I0nnnSHvEZqs9v9HKxFGt7J0wdCvAAridXS4g/i7Hg8wNUOPwdZALt/dZbA5KJ1LcQFgziZEQAlq7Ow8DTdn8HBRR5y1coeC2UzwzMRZXXOjs2GTMJJhBeLPP1k4gKbFtTR1gQFYlN8z12bqwDnuuwFPPU0e0a/KZbxYaqE6mofWlr8KCiUof9SRnEJA19sYeCD3e6/pSb9hx6eVzw/g4OLePY5dt+ff9HNPVsiyJJl5qUX7aRRjitUmPySJ+IxOxpbsdKlWdf3VrebDrIA5nXpaerh8vqikeZVrJa3Lo9LNWhZKJdhvIKhQPx9T7QNOYZQf7weRW8XRb0qzVuXhzpd3bKUPEr7ROIhQTFkuHETcxGL2XgAA5p2u18x0RQUyoqJEYDmRNzSwrhuYiiqp9evmBgBNkBd7Qhs43QuRrWS8ngYD2nHTi9v4X67bbsXd93NPHoNjcq+2Gx+Hq5Un2Os5nQykn5G5gJP/3Y6F7Fxk5dnHX1TLONcNQuHOJ2L+LpIRkUlm3jM53xB1+zI0QV+DuK5ejzseLSAoM+0bM4VunYneRn27JWCJoA5lxIATUywfdjtLPlgzsXOcc7F+jDnWuTbqK2gUMbzL7KJ56LVh7vunsdTT7vx7HNuDuRlmU0mDz08j7vunseOnV7YbH7+N12P519084m5oJBxX55/0Y1332OeugcenMczSW7UnPfhqafdHOwXFMp49jk39uyVsP4ND2w2P+67fx4PPTyPl1/x8AlSy0aujXANqi5LF6crhJOKcU24MOmc1JSXkCU5IbpuxIElc7Y6+fFsZTb80vNL1OrlQKAAcDRNS+E8WjOf80Xs+Z10TsJx1hF1lm2kduAQG0Off9GtiGw8/6IbF60MUNVZfLjtdkaI/+hjCQ89PI/BwUXu0SKA5nQuck5XJOb3+RXznLjomHMxLivRKETv9NUOPwdNExMBDzfAwu7vvudVjDErVrpQWiZjcHAR3xTLGB1l77L5HIvuTEywMftY7gJ6em+defemgCxy85OJrmJapYezSedkRNpSVG4hZ03Osj3c4UyLHEku1NHRxZiyCBNlsiSj39avyGIzp5lRp6tDc0Ezz0Ya7x2PuCZWrEYDxIqVLryzi72cHg/4hC2CrG3bvXhnlxf33DvPAcdrr3uwYqULd9zpwoFDLJRKnIDXXmd8KbudTVIrVrqwZ6+EZ5LcWP8GW62JnqzR0UW89jpbia1Y6eIeRHJXR7qSamj08XOipgaLonVd93MukBpkyXLA2yeCLCLRh/NqdF1nHDB1SNnpZNco+SUP/vVPobo8PQvTHTm6AKuV/e6dXV589DHjp3z0scSzJz9MlYII/IODi3j+RQYGI0kPn3ROovpwNYp3FaP6cPWSmk0EsgoKZRz6VwlvbWBE3++/Z2GQd9/zIt8go6fXjwOHGDihc0p5X8LLr3jwzi62zTu7vCH5TwWFssKzSZPG6CgD2i0tjDN22+0uzLnYdaRJZfNWLw8d3nMvIxnv2Sth46ZAH/INgf0TWRlgHgT6/JFH51FaxkDhipUujI4yULxtuxdzLsafERckQ44hhQwIgRfjFiPGe8dh2GDg1S0IxHjnvHwhSCLQlKAjAp3O84kphqxW/HacdcC4xQhnqxM9TT3obujG6Q9OY2Z4hmsoieDQXmEP0tJa8CxEXUHhm3/8BnO/zIV91hJpVOuPMuaXIznIdEbm74a4uPR4gNIyGRMTbL5paGRjIYU/R0dZ4lSefoEvguZci2GjAn6fH0OOITQXNKM0pZTXGiRb/4aH/95u9+Oxx918/COQNzi4yPm2Pb2sPw89PI9nn3PjyNEFPPa4G3UWtsChcCyNjTTenzTKfBy77XYXas77cN/9bPtnktxBdIObZTcFZHnnvMhbl4ex7jGuPE1eI++cd8n0ynCidaJZciwo3lUM0z6TolTPjbCWFoaon0lyK4AWrZDJ1RxKwJLM6VyE6UzsZNpfg+3Y6eWT8333s5BhzXkfX5nRBNZ13c9DdsdyF7BipQtO5yK8XnDwRPsjFzjdAyAAVIhzQ2T6Z5ICHoSPPmYDwUWrD88kuflv6RiRklw9HuDd97wKkLWUvfwKGzy0VscE2ghkEV9txUpXkCSE6EV6JsmtSeKuOc9CdK+u9SDtkwW0tLBsum3bGZD56oSMI0cXkPySBy0tLCTW2uZHnn4Bvb2MM6iVibVnL7vGS2VQOludQdlVGasyeEUGLdu4ifUtT7+AlN8woPzue4w/8kySGx4Pu4ajo4tY/4YHpjMyGhp9HJzlG9hks3krA46hPGZaIIueLRroMzIX+DbkqaRtd+z0oqeXPavqkGdG5oLCYyWCrLRPJDzy6DxkGQqw/cij87ho9XHPKH0m3vchx5BC2Fa/Xs8TdIBAia/K/ZW8OG714WqY9plgK7Wh6O0iLhY55BhCTXoNatJruIhzvABLl6wLigw4zjqQsSoDumQdbGU2RX8b9Y08ucOcZuZetpnhGUXYkSR8omnx6hIC4FIBlhyLogZgk6EJtZm1KE0p5d6y8tRyHk0xbjFyXvCtaNu2e7F5q1fhxSebdE6iPLVc06spgqwdO72KxWDK+xJ/3t99z4sHHmR/U3SAxoqNm1iG4z33zuPAIfZOrH/Dw+dI8Z144MF5TqzP0y9g4yYv1whzOhd5gtitYDctXFi8qxj1x+thr7Cj/ng9Rq6NoN3UDve0G+Y0M/pt/ehp6oF72o3mgmb8eOFH9Nv60W5qh+OsA842J1qLWjHkGILVaIWtzHZDpfKXsqsdfjz1NIuD11lYaKW0TMaraz04cEjC9ets9UDESQIOx3IXeOptQ6MPm7d68fszMuosLGxTc56RLzMyF0KGO7TMNeFSkE5vJaNJirxHpjPM0/BMklsxgXk8wFsbmGeqzuJTvHRiiOqhh5lnKu0Tie9zeoa5o1esdMF8zoe3Nnjw7nuBiZHAVEMj+250lAGOe+4NTLZagCacbduuBFmhJnUyAllaiQxqkDXnWsQjj87jjjtdCpe6xwN+LgAb4FasdPFBiywjM+C1mplZRGmZDIeDpXbbbH5Uf+vDN8UM0Hg8bCCTZbYqvtrhR0Wltt7Xjp3eJa/TpHNSMVCb9plQp6tD/pv5yFiVEdLrvHGTF7rsBTz7nBvfFMvYvNXLZU1E0PLDDywM8cSTbgXI+uhjCbLMPJ/hPG1qkEXPEhAY6PP0bLVN50zP6MZNAU/WHXcq7+W27V58mCop9i+CrDx9ALitWBm4r/fcOw+7Xcn9UoMsAJjsn8RnL36G9KR0nPy7k1zagMzv86O5oBn69XpMDUyhNKUU9go7hjuGYU4zQ3JLKN5VjEZ9I0z7TDypJ56qBNS0FLbbStpgTjNjrHuMT9IiyKJ5oHhXMfpt/dCv16PJ0MS1rWgf0fSDssXjMcktRST+TOHRnDU5XIyaErMAxiWrPlyNjuoOXgauJr2GU2c6azsxcm0E9cfrMdk/iaqDVbDkWFB9uDphmcJqo3C6llGillYTQda27UqQtWOnlz/XRA0he+JJN97a4IHHA9x3/zw6r/kV48eOnV6sf8PDPbo03lM0A2C0jJrzPjzxJMuupHD6rcKXu2kgq/54PU5tO4Wa9Bo0GZpQfbgaUwNTcJx1wJxmRsnuEjTqG3HhywvMnXyBieyVp5YrUnyrD1fDnGaGrcy27GGtaEyWmQv3iSfd+F1ZYEW9Y6eXq4IXFDKCJWW2pLzPwjbt7X68syvAPykolGH8LYtXHznKJsc6S2hRSwA8XbUmvYZr24gpy2Q2G3PVhuPILLfblVboIpC47/55HMtdUExgACOoUqoyvXRqvtSKlS4kv+Th7nO6TgSy1PF6eikBxg0gT9gdd7IQJAAeKooGZD32uJuHPFesdIXMQpJl1kKBLI8nGGQB7N709PoV4QHyhogVIgZpAAAgAElEQVT7djqDQ9MTE4xEr0UGn55ZjIjTQJwI0QhkqflaZH6fXzFpixlelIqvVXybtH9WrHRxcPVhKsvyam1jnLWKSqZjpMtmJYw2bmKg5rXXPbjU7OMk/5T3pbCeYfJ0EufpkUfneaj3jjtdyMhcQHGJjDvudHHQRqvmtzZ4eMib+DAA4/099PA88vQLKChk5wKwlfqBQ6wSwLHcAHB7JomRsKdnWNkm8tLR6v2xx904cEgKSrGnzGvyluSuzcWQYwjjveOwldrQqG9E8a5iDF5m6teGDQY+5k72T6J4VzFsZTZ0Wbp4yDARfCwt3bKa9JogvSICIDXpNag/Xs9BFlXgAJQ8WtJajKTlrctLyBxB4tWRgqz0JFYBAwhUseiq60LhjkKMdY8hZ00Ouhu6eQmaE5tOcMkikvmZGZ5BbWYtCncU4tS2U4pqI6Fsdmw2bD3IgcsDUXNspwamNCsxiPbWBo9inHp1rSckyPowlXHDas77sG27F9Mzi0Eg660NHj7GU4jcfM7Hvf60b1qU32p200CWOc2MRn0jrEYrrz80NTCFK5VXYE4zozazFjPDM3CcdWBmeAbTg9NoN7Wjcn8l2kraeFFoittH6sWq09VxdXZqRW8XhQ1TqC1U1XWR2Gk6w8ItKe9LKC5hoYq3Nniw/g1WeqW4hGWsbN7qhdXqR8r7Evcs/O+DEvdW7djpxeGjEn5XyrRbjhxlrlHzOV+Qd4LM7/NrDoxak9eOnV68+54XDz08r+lpkeVAiFNtExOL6O9fDMs1isTEkCCFtyjUIoIsCsEQwCSQRaEzAlmiK1k0+o0axIggK+0TCY89Hgg90QtML3mkGTeUjZj8koeT1rUAWp5+Affdz3Rlnn3OrQgXzrkYP+y2213cI0X9PJbLPDq33c7229LCyvesWOnCbbezjEwSWLzr7nnFoGc6wyb5Z59jQJJ4ZgWFMr/+JCfwxJNuBUCbc7F78upaD88IFQELgSw1r4xMTLcXvRtWo5VnGZPEyXLYkaMLYVe45PlcsdKFhx6eR9q/Me/SM0nsOhw4JOHVtR5MTDBP56trPfjoYwlPPe3GP/4TA7hPPe1GSwvz9r261oMPUxkYOmlk1zftEwYA0z5hXLdnktz4LHsBTzzpxmOPu5GnX0BDow/PPufGq2uZ57a0TOaZlRetLFyZ/JInCDwTyDr19wyQOM46kLs2Fyc2nUDfpT5U7q9E9eFqXMi/gMr9lajcX4nhzmGu0H9q2ykMOYZgybGgtagVnllP3Arv6Unp6PhWGaIbuDyAjFUZyF6dzaVFqOxZV10XSnaXQL9ej7HuMeSty4PjrANFbxeh3dTOw3D93/fj01WfRnR83Us6XK2+mpBnqMvSteTxRGmb9KR0ToEhkHXpt5dgTjPD7/NjdmwWtZm1aDI0QZZkzI7NcuBLv58ZnkGToQk16TUYcgwtyUnusnTx5CZRE1I0koAhAfC+S33ot/XDPe2G5Jb455Jb4rqTQECbMhTIEsdTgL1TRN8gkEX8r4tWH88gJwB13/3zXPvx5VfY+0XjL42hxNl9a0MglL9xk5dn6o6OLi57jcZI7aaArJFrI2gyNGHSOYmRayNoLWrFeN84Oqo7MPbjGDqqOzDpnETfpT7IkgxnqxOzY7OwV9jhOOtAZ20nl93vrO1ER3VHxOU7qCRPJAAklIUqXyPyviibiR6clhY/fmj387I5Xdf9aGtjXqQrDvY5AYb+/kUuyni1ww/bD2x7UqEmwmK47I+2krYgN7/WOR7LXcBJo4ynnnbDeIoBuW+/ZUKapGb97HNuFBTKqDnv46rnlClF4UsS5bviYL+JxuPzwIPz3BOQb5A5OAGUmSoZmYyHRZkoFFoEAuFCSokXQ2ZqT5YaZD3/YoB79cSTbq6E/PIrDKAAAT5YpC5oWmnt2StxbhaFJ8laWtg+n3rareBvEUCh7Mo9eyVOEqXBq6UlQCgtKGREUro+r73OeFSjo4t8H0REJdFBSrEmMmpPL5MaIG7c+jc83ONCooUAOGci3yDDdCZYYmMpkEXp+ulJAW6Md84blO26XKH/i1Zf2LDt6Ogiz4RcqsxKJObxhM6kXA6jsUl816cGpjQ9OH6ff8lMvsn+6DlPWu2n1p8U+6WohZhxJ0qNiNpZYt/Fcb4hryHi4zfkNQSdu9VoRZ2ujkv3UMJV5f5KDDmGeAhMlmSU7C5RVDKg0Gqo44nhM8MGA9dxPP3BaeSty0N3Q7fCi9dW0qaQrwgFstQZmlUHqzSJ9AXbCxT9+fwvP8dwx7Bim0Z9I2oza9Hd0A1bmQ1WoxWXKy6j+nA1mguaYSuz4Q9Zf0B5ajmqD1crgJq47y/++gsA4Fyo225nEQBd9gIuNfs4reGilZXzoTGD3sP77p9XeI737GU0j4tWH6/BSIvMzVu9/HdEgCcwVVHJiPLmc4xmE6lky3LbLSHhcCMtlHs5Y1VGRKnDWnHporeLYCuzKeLkYhZPKPP7/GHBIYGsWE3t1tYqtEkqx6Oji1zpOOU3LN32H//JiwOHJC4/QGJ8GzexcCWBnx07GVmyodGHr4tk/v+lrOu6n0/K5FEh6YNvihmou+NOJkZ60iij6mwAuBw4JOGOO1nGCvGQKKPQdIaFckrLGA+notIHm83PPUUHDkl84jtplBXiee/s8vLMrWeSmKeoqSnQz/VveCLSaKIVW2mZzPljIvCj6yYCEvIiUQj0tttdvGSPVrhQzX+ibUSXufqzI0cXNH9D3kgirtP3xCsjcmppmcwTEognIYYnqU9a4ThZkhXiuLQad0+7Fd4StZ4SwDwflPAS6r0izbDx3nEA0Nxudmw2rKzK1MAUB3/uaTfGusfCbh9Jv6Ix75wXfZf6wp6DlhEQ0QJZZBQ+oizDSIwytONt8RaLV5vf59cs86TVjFuMQffQXmFHTXoNF/Vt1Dfy8ZtU5ot3FfPrZE4zB51DaUpo7UG6fwADM9mrs9Fv60fWC1mw5FgwOzbL6Rsj10YwcHmA87ZGro2gp6kHJbtL4J52Iz0pHc5WJ8+45NdA9iP3r3Jh+dwSdH1y1uQE9Ukk/EtuCZX7K/m1Me0zoediDy6XX+ZC3lUHq2A1WuGednP1fQKa4n7pfaXxXGwNjT5O2Who9EGWg6UvjuUuKKuWyIwWsmevxLcTqR8EnogeIJr5HPPy/ruXcLiZRvWwtF6MSLJOqIA0tbx1eZoDVsnuElhylA+/e9qNdlM7X6V757yahNB2Uzt6rkwpUtIHhxY5d8pmY16KlhY/nP2LGBxixOWeXn/QKl0MG3575NugY721wcO9QSeNMif1trT4se+fJR4eychc4KDlw1SWmfXue1709i5y7kudxQfjb1kI9J1d3iXBiN3ux4epEn8h1eHPzVtZ1uHLr3jw2OMsBFNnYYVNTxqZ92bzVi+6rvvR08s8aBQ+MZ2ReZ8A8PMqKGRhXHpRj+Wy8BF536ZnFnHyT0rkFPLZvoPpSRUUyjiWuxCRG5rAid3u5x4fIuCTkXeK7hl5nRoafdwTRh4+cpdrgSw6R8rIFEHWN8Wy4jPxGEBAmoKOowZuefoFhQfP4wmUjiFPHPHWAEZIDZUhSfyS9KT0ID0mymA7semEQsJFcksoeltZIkq/Xq+YxCw5FoXXtv54Pf9/5f5KHvqguqY5a3KC6AFTA1Mwp5mRsSoDp7adQmtRKwd+umRdkK5SJP2S3BL3WNA5SW5JwZWcGZ6B5JZQf7xeUZi7/ni9olpFKGs3tSNvXR7PzAwFstpN7Qogm706G+2m9pD7Jetp6kkIyCJv0FLlTCLVFWw3tUd0XF2yTrMihTnNjLaSNjjOOlC8qxiWHAsmnZOc99TX3IfSlFL4fX5UHazi90rsZ7hqGuq6opSVV55azucLq9EKq9HK9SEJyFDNQiqU3VnbifrcelhyLLDkWHg/KLFBKxtfPcdlvZCl6P/UwBQvWN7X3IcuSxdmhmfwy4+/oO9SHwd63jkv3NNuDDmGMDs2C/e0G74FH9KfVToZ/sNC2y0JsshVKg6EPU09fOCgF3bg8kDMq8fyj4LJe+fSzi35OxqoqdV8GlxRHmBuYUuOBa4JF8+ipJRk14QLtjIbxrrHYE4zw9nq5ABvcXEReevycLn8MvL0CzhydAHvvufFl/kyU8TOYmrUhV+zDLwsHSP5HjgkcfAhmhiGUQ/W0zMsw5H0gkxnWH2u6T9lm825GDnafM6HzmsMcFy0suK59C9loQ0Ost/YfvBzobhoKtZHYxMTLJQTjTuYysjcqNDNmr8KcHvEVvK7wP155NGAjASg9GwROCISdTiQVV3NABOFQ0WQRe75Xe+yz4hLJRKmxf0SOFSHWEWQRUBNq67k328PDbKIc5OelI6idyIbmMlbULyrmC9SCCTQu1+aUqp4znPX5ipCOaUppShPLUfhjkLO+8pYlaHItlV7RbJeyEJPUw/6LvXxfYvjEZF/jVuMcE+7Ya+wK/pVf7xeAWr6bf2YHZsN4jfRxKcGbOpz0AJadEwCExmrMnhfRZDlbHVywEm8mu6GbuSuzVWUWtIy8Z7F0yS3BHuFHeWp5ehp6sHFExdhybGgNrMW9go7D4XV6Vih35r0GjQXNONa7TVU7q/ElaorHKjKkqyoEhKqhZMEoWQpAln1x+sxcHkA5jSzwpNFRYXLU8sVIGWgfSDssS+duhT2uibCrL9lSvffHg1ePHvnvCjZXcLBv1qjTL1tJJ+RSS5Jca5lvymL7QT+ndgtCbJoIBUHQb/Pr1j9Vh2sQr+tH6c/OB2WtE58LrURAVG96glHuFWHO9KT0kOuBot3FaNkdwkABrh6mnq4pkpnbSccZx0Y7x2HOc2M8tRyvlIm93DdqWs4cpRJPHz0sYTpGUaCTv0XVlX9k8MSJ7/v2Stx0Ug18BD7qo7nK66Tk3lwKCuLyIvqRpmA7+xi6fTmc75lA1OhjLLwqJGYqFajLEQ132m5jY5LXjrKMhTd2wRSyESQpQ7zhQNZdE4EqESQRR4xMbQrgqyJSbbf//l2QM4iHMj6MFUZTlSDrPVveEKGC1u+buHPYiSp9GK4m4RKaRxIT0qHrczGt63T1fFtCTjUH69XgCYi8FIohbSkAOZtoKL06v6Rl43eZ7FfdCx1v+wVdgUQ6Lf1w+/zo62kTTGGiBO3qEdF+xXPS6Qj+H1+vv9T205x7iptK4IsAoR0rNaiVr6d2tuutu767oSArJHOETQXNKO1qBXtpnZ8l/sdT3i6dOoSxnvHUZNeA6vRitrMWlQfrsbFExcx4ZyArcyGa3+4xlXsL568uOTxPkv+DG3FoVXd64/Xc3I/Zaj/8uMvQSBrrHsMTYYmVB2sUtyrH07/EPb4kSzY4zHvnJdHKcJlGi4Ht9E14VKcqzpDNBabmFAuyicmFiMunXWr2y0Jsiw5FuSty+MvFXl+CGS1m9pR9HYRnG1OWI1WToK3Gq0c9Ew6J2Ers3FBPbWJA6rY1Fkwov3Y+GPQ9g6zI2i7vkt9KE8tR+7aXIz9OMYH7JLdJZxo2FnbifG+cZj2mVB/vJ6TP2kispXaeFiQtIBENXQCU1SGRF1WBGAvmNjXH37/Q8hzE0vbRNvuuns+boJwpEZq17H29UbE6ikLkkT3gIDX6p57AyRyAiR0L8VQHhHtidsWCcgSgdnEBHse6DN6dggkkSwH9ZV0owhkUcKGCLIGBxc5b4w02tQgi36vBWbF+ndLCQ4DgSze7NXZis+JPC8CCXHRpA6npCcp5UvEfojARcyaEicu8hhlrMqAe9rN+6VL1inGFnW/uhu6NY8jgilx4q7NrA17DiKnUty3SHMgj5x4bcgjRsCtUd+o+VstE0O88bRIpQL6LvWFjU64p90RSUosVTZnZngGhg0GGLcYMfbjGMpTy9Hd0I3WolZYjVZcPHkRJbtLMNY9xoFfZ20n/71aoFXN9Y1UcFStnk7euvHece7VU4c7f2r5CWXvl/Fjhav3ODs2i3ZTu2LfoWzg8gB3BHRZukICNPW8okVD0TrH7oZuzdAtwDhYd9wZoE48k+QOEjRO++TWKcYdjd2SIKs0pRTtpnbUZtYCYOCEQBalIZemlKLf1o86XR06qjtgK7OhTlfHtUZOf3AaUwNTmiRaQNuTtRQqF1fG1LQyO8a6xzDkGEK/rR/DncOcpzHpnORZK0OOIUwPTnMdE8qqodWpqB8UjykAYZh9xgOyQk2qWh7EpUyW5JAvIhDgHcXatIQ+E2WyzPpHITmSVygtC2g8rVgZUI2nAtjEiSPPFoV8n0ly46GHGYAl8jxJbchyYHsK99psDDBt3MTUjp3OQMYhZRdSyjR5pkjOga4LJQdQH4lPRjX3KPuwotLHlclXrHTxVSfJVVD5KNFEnsjv9/x+yetZuKMQ6UnB/C0SoBQ/DwVcaEIWQYeYgi8KWwKB90X0+opAo9/WrwjDhOuXCNpErpYWIFRfH/Fz8pCJxxOBkrhvAlTi+RJ4M2wwYGpgCt45L+p0dWgraVuSAzXSOZIQkHX9u+thjxOJyV45IvX5i19djPtYS5nInzux6UTQfJL1QlbY3w9cHkD14eoggvqQYwidtZ2KsLIuWYe+S31h684aNhjQVtIGWZLRbmqHOc0clF0eSuSX1PTV+8x6IYtnX4omuZXhwlCcQcktwbTPFNTf7NXZQXMRLSJLy2SulUXOBQJWx3IXOE2lp9fPJSDsdv8NW+THYrckyMpblwfDBgMMGwwAWAosueObC5phr7CjNrMW/bZ+nhViK7PxuD5xusa6x3jqrNpCgaxwIUOtzMSl6lBRYdDazFo0FzRrFsH2+/wYuDygeNCbDE1BKwnJLaGjugPmNDNOf3AaxbuKUZNeE1L9V/bKir6Gi8vHC7LUpHXS5zm17RQGLg/AarQuqX1EqdsUltEyyn67FUEWDRRio3Ch+vO0TyRe945Uih97nNVTpMxIKuj66lqmWUVhx6eedvOyQCtWMuJ5zXkfL1q8YqWLC2iKxyQJiY2bvLjv/nkcObqABx6c54CKABTtkwoqP/TwPG67nXnDKE36jjtdvMbjQw/PY+MmLx7/T4HfP/DgfBDQ+vbot/xZLPyHYGFctYUicRNPKGNVBv9MlIYQAQpxnWgsAZSgSR1CXwpkhSOXq/s1cm1Es0+hQJbIwVoKZInnK0oc0D7E8x3vHechSq0JLpyJnrR4WiIWjeqkI60WLnQWTYWMcKYGGZX7KzU9fiL4VZsIktXzScaqDC7GTULSkajui5IPWk0rw3PSOakIa5v2mdBuakd3QzeaDE3IW5cH0z6TYs5acC8sCbKmBqZ439OTmBite9oNq9HKPyMnCsDGzgcenMf6N1hm+X33B0pWvbOLZSlu2+7FseMLWP8G08ZquODjGnZqUd5byW45kDUzPIO8dXk8dXi8dxzlqeXcy9PT1IPmgmZYcizou9THyxA0GZq4q7NR34i2kjaUppSG5CGFAlmhgFOowSbc4CG+SMYtRv4wF+4o5NINbSVtmisTagSgBi4PQJesQ86aHBTuKFTwOjJWZYR0x2e+kMm3+/mHn0P2ler6xdpIaoDM7/OjeFcxBi4P4Lvc71B/vB6uCRd6mno4CZjOraepB+N9zD3umnDxZADXhCuI80aekljbcgrUTc8s8kxFahWVTBtG/bmY3dfQyMoEeTzMG3bSKPMsSapdSVIeXdf9vJir2MjNLsvgyQuUIECNvE0eD7jCuCgRMjio3F7k96mLzprP+fgKc3CQ1TLs7dXuE5nIBVqK/wgsDbLSkwIiiKEACn0uhgvFCVFd05Q8X+K4MXA5QHJuN7XzxdZS/RKPEwpkiaKS4iJuKZAler1Eo/NVe9l6mnoUY0bR20URaQvKXhlfvvll3CDrfMb5JY8Vzn688CO++Osvwh7D8rkFspc9U13X/Xh1rYdLrqhlZa52+GPm/KgBVWtRK2RJDhrHie6iZa4Jl+YcdGLTCS7x0Khv5F5Tmmu6G7qDvE79tn702/p5BMDZ6oRpnykikCUmXIigB2AhaUr0Ui/Qxf1qzbGip08dHSIPdXpSOg9hOp2L+Ohjpv7+2uuBygYnjTIvi5X2iYT9HwcywU1nZLz8iichenbLabccyCreVYziXcWo09WheFcxqg9XY7x3HG0lbWgraUN3fTfaTe3orO3kdZxai1pRp6tDbWYtJp2THGh1WbpCiowSL0NLzViLlBuqRlYokCW6tSlmLrkl/vCRd665oFnTBWzcYkThjkKu7qtL1qHo7SK+anVNuBQrhRObTmj2Q+QvDNoHQ153LW9LtE3kO80Mz6B4VzHGe8dx9l/PonBHIbxzXhTuKIRpnwmlKaWoPlyNH07/AHuFHZYcC09vpvTqnqYeXo4CUBZFjrVFQnwfHV3Enr0SV3x/9jk3X039h8VuajkArcWMe9rNn3GaAH77P36r2KajugPpSQERRHHbUCBLfD/ESVL9/mpNHOrty35TFlG/xN8RcR9QgizRxMlTBF9aIEukLohehlAgC2DvpDjBZa/ODhuaJwunBxVpy16dHbOKfyT1E9W8pKeedqO0TOYTNnlCyCgjO5x9U6zdXzWf98cLPwIAKj9WZZ6na2eei6YGQ9mrs+H3+YOyTQlMAUDRO8rvpPng85gamMKJTScU23n+qEytVoNFkd6h9rSJAEwdIVEvVES+YHpSsEdP3DfNtRetPnz0JwC1eSurV+jxMM98nn6BS+3oslm2fZ5+gQtP3+p2y4GsRFnR20VcHV7LaCWoX68PUu6lTCT1/uh7caDSAlli9lHOmhzF4CKmXYvkzAv5F/jnmc9nKvbXWdvJv8tYlcHrgKkfZi0OlAiyhq6GJj4SjyieRmEngL3kxbuK0W5qR3NBMwe7JKZXub8SM8MzuHL2Ch88yN1NxWrrdHWK1SCRsCNtm7d6eXjQ42Gr26VkH/L0C4p6g+qW8r60ZKHnPzdzTbg4KA4XAlnKxIyo9KR0zVA+kcqdrc6Q3CfyGInkYtELJL4HWqAjEpAlgnsxTNVv61eMHeH6RbUYxQkSiAxkaX0uHk8Mu2iBStqW5CQq91diamAKfp9fQbCPBAhc+DIwNsXTYilr03epLwhUiE3/N3r8cFqZ0EPJHD29fhzLZSHxhkYfHnvcjT172ft74BArW2a3+7lHd87FSoTlG2SUnWZljOx25jn+pljm8i9qYERzBYFsaqEWvqKpJTIIdGidK717X//PrxWfhwKv4pz16V98GrSd6CWjupBk6jlRfB+8LiXxveXrFsVvxflRl6wL6peocUac6ZT3WWUMp3ORF0Pfs1fCsdwFmM7I+Kd3WfY8aRWSXuGRowu3fBbiny3Ick+7wxKvaaDUJes0BffEwVcMFWa9kKXwammBLPElFB9OQDnAi9lCDV8ESkR8lvyZ4jdqMEUvhN/nV3yuBSiz/kvAQzbSORL0PZmoeRRrEzPfKvdXIuuFLOS/mY9ffvwFuWtz0WXpQv6b+Xzgt1fYMdk/ieaCZoxcG0HVwSpcPHERp7adgt/nR8nuEgXY3bw1cm+buoRNJJb3xQL+j7uW3vc/x1GrUZe9oJDE0Cq+/dHHEhd0pbRm0xm2Kk95X7opHrWit4sw6ZyEaZ+Ji3sCSkVycbIJZeoQiRiGGO8d5x7d2bFZNBcyj0H26mzMTwUyNckL/d2x7/hn4qQgcpRoNS8O9mLVhraSNnQ3dHMQRJ+L4UXiP5EGFqXvL9UvcdwQvXail1u8fuI5iN4pEWTNDM+graRNEcIUqQI0sRLIEhd1olwDbReO/0gm1puMp0Ui2yHawOWBsHpYuWtzFR5CMsqodToD5bcaGn1Y/wYr5H3kKCsl9mEqq1N6tYOFFo8cXYAuewFvbfDA8p2Ph6IOHGKyOfTeiSDi651f8+NO9k/i+GvHFeP49OB02HNUgyySJVF7D7WyRamFspObTwbAzkvBYEeMnqizfdUabCJpXk2dUYcLxehQ3ro8XiKJmkgbCNd/0d59j8kKqWt1/hrszxZkLWUiigcQ5FoVH2oRVJWnliteDFGrBwgGPmpOkQiyxNWDOPmoM1NIO0trsBKzU7Qq3Yu/C0WQB1goTixiGwvIuu32QGo/kdgjEYvVWonZK+xB104ke4dr99w7H3XdqumZRUUG4FItVqKlCBSpnpdolP1H2YQkCkulfu66ez7iItVqi0SIdc7F+FRq7TN6H4p3FaNyfyXqj9fDcdaB8tRy1GbW8jIgXX/o4oV8KRVcNLU3K3t1Niw5Fl56RHwvxMGcuBt+n5+HjohT5Pf5FaFz2tY751UM+BQaE/dbp6tD1cEqnmUovi9tJW0KpXSaTMQyQOH6BQQ8yWK4RfS60Tsp/j49SRlepLEqd20u+i71cVI7yTVQv0Qdv4xVGZgZnuFhRcpQIyOPYSSeLK/Lqxm+iqXV59bDJ4d/d8Z7x9HwRQP0f6NdIzY9KR1nPjyDwSva9AfKsu3p9eOkUcYDD7J6dlTbVOT4PPTwPOf3vLPLy6snXLT6+KLxrQ2s4gXxfkRum3oRrQZH4jXXMjXIokW75JbQVtKGoreLULyrWOGtVCdghTLRM5q3Lk/x3aRTWZNSK2Fg5NoIrEZrUFbi3Pic4rfivDPx00TUz4Tkir8c1a1svwqQZbf7uWbG1Q4/dNmsLIoss5ehzsKUyCurfDxra6kJRVwNANrKxvRgi9t2N3QrtlWjePXDm7MmB/r1et7ElZno/rd8HtDuUesCAcybVfR2EWrSaxTARdyfui8LHmUWSDhPltqoUHO0LZrC0OFMTdK02/0R94GqskdjVJMv0vbhP8c2MIyOBnhl99w7H/Q9ZQROzyxycVmSUSByaKwZkmIh51Cm/3KB9+/v/yHgDTyx6QTc025U7q/kKt2dtZ2wGq0wp5kx3jsOS46FZ/bWpNfwqgZq66ztVIAisele0inS/ck7VJpSiknnJP8/Pet9l/qCvG2waGoAACAASURBVB156/IwOzYbpKdk3GLkAIi4kbpkHXTJuqCabGoOUOGOQsV7t1S/yESNLavRysGNCJyuVF0JOofctbl8kSF6FbJeyOKAsMvSxVXerUYrSlNKkbEqg49XeevyYP2tFbpkHaxGK8Z7x7knIWNVBjJWZUREfgdC6wrG0mozazU1mNzTbrQWtS6pg0WlkkKZxwPcc+88TGdYEfu3NjCP8Z69EvL0zFtFIOv5F5nXk0KLJE1ytYOFrL4plpFvkHnWm1qIs/54PbosXUGlncKBF9E6apQhxuuWpaUu1McJZSLIUoe2r1uuK/ah5lWFM1GaRP3MR6urlrMmBwBb+FCFFC2TJRn1x+shS3LEpZduFftVgKw51yL3kmRksvg4ZVilvM8EylLeZ8Ukd+xkBYJbWvxhgZa4GgCUCsrUGvWNilVrzpoc+H3+sCArmlpfYkiCBl+tF0K0kWsjcJx18LpW4v7Uqyq1Vy2cJ0vL3n0vejJ8JBN5LEZ6T8vlZdJlR77/FSuZrEIsRqrs1NQet7c2MG6caCSvEY/8REOjTxHODWVilunf/h2bCIccQ8hZkwPDBgN6mnpQp6tDk6EJ9ko76nR1aNQ3ojazlmf4Vh2sQsvXLWg3tYckVg9cHgjSCNIl6zRDjU2GJhg2GJD1QhaKdxUrQvQk/GtOM/PqCZRwYU4zozSllFdfMKeZeX9cEy406hthybEovEbUF3OaGfYKO0+l1xr8mwuaQ/ZLtL5LfSjZXQLDBgNM+0zcu9eob4QuWceBKUnQNBma+PEBcDV3qmMnen5JN/DEphMoTy3HyLURXm+PwNfItRGc/uC0wquXsyZnSS+LaO5pd9hafbE0wwYDqg5W4fQHpzULGqtb9urssBl7ouXpF3Df/fN46OF5dF33Y9t2Vn904yYvmltY0eIdO5kkyYFDzMM1OsqygzMyFzA3x8SC879i5czWv+HB1Q6/QlU/kiaGE7VMvbiPZIxWZxeGsmOvHuPbHHv1mOK7a7XXFPtQ86rCmcg1VAM0NcgybjHy7EetRouwmvQaOFudCt06qpdIZk4z8yLwvyb7VYAsgIWK8vSMz9LQ6MM7u7yo/taHZ5LcuHCR6WVMz7D4+ZGjCzhxUkbySx68+552oWItkqk6gzB3ba6C9Eou/3AgS01+JB0vrSZOQGJKthbImhqYWjLLRx1XV8fOI1VdJmtvj9x7RO3/eWQe/f2JJyIS+Fiq/V//9zx+GY/++FR+JtL2TJJ76Z1qGHmqSM9KLD9DulXkjaNi1Y89zsK3O3Z6eQanxwMcOMS4WwWFAVLunIulqz+T5GYFvPsYmfeee+c1tavUtnVbAFivf5PtdGZ4hstuAGzS1/JESG5JkR24VDaZ3+dHv60fVqMVHdUdminmN9pCvUt/Dub3+TEzPBOTSDAAfF/6fUJBVqTtsxc/Q21mLUa7RqPqb6gElWefYwT4pbILtexK5ZWo+p6xKiNsBEEUxo0UZH218auIQJZYjzN3ba7iu/7vlWAoXMk1tQ1fHVb89uKJgPirmPSVnqSd3KJlVJvU7/PDtM8ES44FJbtL0FnbicIdhVy3i6q9hPJ43Yr2qwFZe/ZKeOppNzZv9aLmPAsLOp2LWP8GmwholU4ZCA2NPmzc5OV/q01cOZF557xBqzXRdU0gJRzIUiP5SL1HoidLHS6U3JICFFYfrkbfpb4gr5l6YlC7daP1ZAGR86DERiVZEmUeDyIupfPsc7GBn2vXogOUez+MLVyY/BITHSXPnJiRWVAo455753HPvfNI+4SBrIpKH09K2LNX4rpWGzd5kfwSS3N++RUPL4uzcRNTZnc6Gbh687+zdOcVK1m2paiLpWX/dXUAzP7Vf4vdK+md8/LFBIG07oZuuCZc6Lf1KwZJZ6sz6gWA2iadkyGVp6PZB70rYlIKwHR8qKZkqFqd+QY5LIj9pljm6vwA0wAKJROwHBZvHbtF/6JinLoRrfR/leJa7TXN/jhbnQrvX5OhaclyOgCrnpCnX4hJWymUiGi4Fqq+LQB01nQqto1kjM5/K/5w4Xif0hu1VA1L0dRznDgHquecSBcrlJHrmfOgtagVpSml3PNcm1kLx1kHmgxN6G7o5h7bX4v9KkAW6Z0cOcq0MvbslfDa6x58XSTjqafd6O1dxFNPu2G/4sezz7mR8hsJ6RkSHnl0HhWVviCi8Pz0PDKfz9R8SOuy6zRfFOMWIx+kRI7EhS8vKH6vRvKRApvqfwtkHKlBllgkVlRyBhD2gR7uUK44fmr5KaK+iEY196Jpoh5NIiyaUjpiceRoTV14Olwjgmy0dsedDOxQmrn6Wj35lDuIq7XlfzDv0vAIm9xJL+zAIbbQePc9L559zs0V5/MNjCx/193zPC16xUpXRIT5h//fwP3+r6s9sNn8eOTRebyzy8uBHFlpmaw5UXk8bLDNXZuL/DfzuRBm9eFqTDonYdhgwHhfQGS46mCVYiIauDwQNWCadE4i64Us+H1+VO6vjHql653zKlTUc9fmot/Wz7k/3xSz8kN79jKytJYXZMdOL9I+YbQFKlskWtonkuL5/OhjKebn1e/zw15hh2mfaUlg0d3QzTlo8ZrklhJGgg/XKNQZjn/TXNDMQ6DmNDMMGwxhqRaJMBLnFAGUCF61BEZLU0pD7m85w4Wix0tNfJ+fnsenf/Ep/77m06UTIMh+vKCs4Su+q+pkkzOpZyLaZ3NBMyr3V6K5oBm1mbUo2V3CxMW/YuD5D5/9AZX7K2H5nCXJLFVz81ayXwXIIuVq+jvUSjJSU6Nt0dTxZmoi3ymcJ0tMD09PSkd3fWTxYzFcSGRAMvGlUq84wq1GnG1K/kC4sjqh7In/HH2m4RNPujE2xu6R5JbgOOvA1MBUTJ40APiXjyJXo0/9l9gzVb6t8eH/fGBpUPlhjBIORHrftp1pvtxxJyt/I9ojj84HfUZCsfQOUObhfffP8+2TX/JwvhcBQOJ7UbbVUkkJExNKsVfyDlMo/rbbXfB42HYeDzgxX0w0udrh557jztpOvkKtOliFtpI2SG6JF223Gq3wznl5KSyyqYEpnrUruSU+0YYLP1LZLYBpSFHIMpLsVuD/Z+/9w5o687TxP30vfVf31bW77W673/bduq+9un07nXaXrrVbX+trXdb6Oq1r1227btetXcY6duqPZdVRB0elYGEQmQypZoWhYcBGRZBBCgtpRH40g2kEkQITBhBSQBgISU5OTu7vH888T845Ob8C2LFt7ut6rulgCCfJyXnu8/ncn/tWT4Cgocr0fai3EwG1/DMCwNz8r7cpkyyqA6I4eiw0rZYVQK4XGcsyULKjBKc2ndIULvvH/Mx2YDbAc3wM2ZitlbEsAxVpFYZbx7bdNnZT2uvsjasiMx2InczTk6R2IYCyaTUNFlfCdEjW6X88LfkdgVcmomILB7FxL4W4SyOv3Gqh/bK0+laTLRX3i59XzQxcCdNtY9/t+EqQrNmGvNokv1sS2zsoXWzFkzZyksVzvKQVqSSGFcIC2qvbJXdAH7//MfsdsacJz0nddcV3/HJhuzwWQV7WVTNm1cJ0KlnijV4ICzifep4JFv1jfvAcjwnvBHiOZ6PK1HspOBmM2Uzj8fDKyp6evQFFVnZI08ph/UuBaUc4UHIkXw1Xo1Wxp5JiK1lykkV9gOSkiU4hyltW9PHySpQcx9+Xiv+X/w3ZGJYsJRWxbduDOHCIw4qVAfzDP5Lq2WduUuna8mYQTU0CI3sA+eyzn8/GhHcCZ989C9tuGwZvDKK9uh3eTi9yXshhNgPucjeKthbBYXaguagZ1hQrvJ1eZD+fjYsHL6L47WIUv12MupN1EMICzr57Fg2WBhazVfx2MY4/exy3+26z5608UomyfWWGcvMmvBNwl7vhLnej19mLvmt9GL81LjkXlyydwmkLqZ4fPRZCIECGQ44eC8HpJMTqtIVnj6Ea0TXJxN+noJD8/Kkk4s2UbyYTbk6ngD2pHDPK1AP1zavOrAbP8bCb7MhYlqFJQivSKhSNIWcCZ6lT08cqnkXDiOOtQJ5992yM6SfP8ei52oPbfbfhafaw6/uEdyJmmnK4e1iVAMkh17jSQSgxxCax4qVGgqnnGtsvKvTPVSWfrPbq9pjrv3gfkmuyAODj49E9p+CNAkPvARBLDOUdFLEPnFplsdfZC9N6E7NA+TrjG0my5GZocj2I3PxTnrMmFqArtTXEugX5iQ8Qx9vjzx7XLDMDxDCw7AfSO0Z5DpTWyS6fhJlOSOufLZkeydq+I3qHTkecx/rHcD71PD4t+RTFbxej6WdNaKtsY9NqLcUtqEirkLynbrdgyCCUrp+YQpK/W7KjREKQjaDqcjhGi3bf/VMztqc4beFZOy8QAPMjE5OfJUunsGixNslqahIUCSX9udzg9Hob+blSdUUMOZmllaz77p9iwyPUcbmrmxg48jzYMApth4mnIM+nnofrggtl+8qQ/Xw2nKVOiY3C+K1xVKRVwLbbxqbdvJ1edgdMDTjphpbzQg4zqTyfeh6VRyrZBkIrwEVbizB+axxtlW1oLmqOmbqdLubMJQMPDz08ha5uASWlPNYkB7B3P4cd70Qz1TweIl/weCKshXgiN2obQKNBCgp5HD0WwuY3gtjxDocNGwOG9Iy0rXm77zbTZR5/9rguyboTrTSe49FS3KJqyaFHrGy7bWirbDNccZTDmmJF3ot5qM2pRcayDHg7vez6a02xonBLIarSq9BW2YbCLYVosDQwn8HanFrYdtvYhKwWfCM+xTZp8dvFzIm9s75T9X3ITc5VfI1yUiaerlOD3HEeiO4fFPJCwnt//R7GBqTGqGJDW3HYuhi9zt6Ym3N5tU5v35ETWxoblPdi3lfOjmE6+MaRLE+zJ+bu68zmM5IvAG09KBGb8VvjEnG80okiPnnzXsyTXPxGPaPIeSEnpjwrF7HzHI+irUWoSKuQHK+Y8AUnpfEGcvdmsZYrPSndkChUDjrtFu/61rf9GP6tMal/zA9rihXBySBaba3wfu6F64KLka+6k3VoKW5hGZQOs4Pd0VJiYnR9cIq8NxPeCaL96R6Oq2QthstFqg+zESrtdAqMxGzbHkTHTYERuYcenmIVDPozcUVj7TqiFaOBzDxPPheq57rSQMKeeR4SvdDISARNTQJrUx44xKm2OpV80f727wLo749gydIpZjJbUEgqNQAhiYEAIWf1dmLyuG07sVChaCluwZnNZ9BS3IK8F/Mk00aUQNXm1KJsXxmK3y7G7b7bLPcSIK7U/jE/Iwim9Sbc7rst+f7Qf6OVGmreWPx2MRoLGmdtUnDOXB86bgpY/1IABw5xKPgZj527iC5uZCQiIVmrVgcwMkJI1qrVAfZvaYc51NSGmcYt7TAhVyWl5PeMGMZmrchixJLmEVJDyFHPKM5sPoP8l/NZPBVASJY4KaLySCVM600o3FKIwRuD4PwcqjOrkf9yPpylTt0WpBJ8Iz5WUTn77llYU6wSj0BrihW23TY0FjRK9G4zgbiqQ9uGtPpPK3y23TbkJucy+4f0pHQMdQyRyb8bgxjuHo6RaFDUZNXg7LtnY7JllUiGHqm8ePAiRj2j8I34mIxC7gl2atMpXeIhnnhPTyLGtTT/ln4OYvkJXUoCfPE+J78J9434YFpvwvFnj7Pr8YB7IManSxxvBYDdDNF/lxve0n1Jj9h+XfCNIVnt1e2aX5SsFVmSfn7P1R42sUInGdqr2xW9YvJezEPZvjKWyweQO3j672X7yuDt9KKjtgO5ybnIWpEVozng/JzkuemJ7Cx1xlTeirYWodfZy3yyKAk7/uxxeDu9aPtFW4w4kh5n3cm6uCa5tHL8jLYMAbC/SaMVRj2jmPBO4IvPv0Cvsxf+Mb/EKoASyXiDq2m1qa2yDbU5teh19jJfIne5G9WZ1ZjwTsBZ6mRasTsNWkkSL+p9RdeSpYQc0f9PCZQ4r5G2oADSGpw3n7QvaZgqQHy4HnqY2J1s2BiNoViTHMCixVOKLcOx8YjiFOmq1aSyknaYYxUW2zmeeQoVFPKo/AXxHBoaiqDqchhd3YKkXUnvqL2dXtYyBAjxzk3OxdCNIZTsKIHdZEeDpQHnU8/jxsc3YHnNgokviKEobS0O3hhE/sv5aK9uZyagnmYPyvaVYfDGILJWZGGsfwzmjWb0ftqLU5tOob26fdokWwxqhkudwTdsDOBHR0hFatIXQcdNAdu2B3HawuNKA7GWKSnlsW07qWTt3U8y8fbuJ5WsjMwQ9qRyzHKmpFTf2w8AAr8J4L2/fg8F/6Lc3inaWoSyfWXMQZ5WhSvSKtj74LrgwvFnj2PCO4HmombkvZjHgtnp9ar47WJkLMswNJFIrTuEsGB4gtHb6YVpvWlaWZg8x7PrgzXFioq0CvhGfJKuQXoSMY4e9YxipGeEkQFripV4ml0iLa/CLYXsZ0owUpEzSrLEZEZrL8pNztU0MZ3wTij6ipXtK0NLcYvmc9ObFIq+a31s36GJApyfg6fZw6pylMCL24BKzyu+gRI/b3oSSSlxmB1MG2h5zfKNqGIB3yCSpSZslZ+kWpD3wuVLXHKlfh/yx+S/nK/avuq71ie5szFvNCM4GWShruKpDfr3GiwNrOpFf/7BP3ygeZxaI8VyLLpn+iTrnXdndqcaCABP/mV8wntKshosDag7WYeeqz1MdF2RVoGarBp0ObpQkVaBluKWaY0Cd3ULulYIYlBCIl60SkZXSSnPBjzEsTZj49GfeTwRiR5sZCTCfLPE8HiI9QOtPomPQ46Om4JqJuTfvzI7U6IlO0rAczzc5W5WTfB2euEud+NXTb9iWij/mB9dji6WquBp9sBd7kbftT64y93wdnrRd60Pt/tuwzfiQ5ejC0JYAM/x6KzvhLfTi1ZbK/udAfcAPM0edNZ3xtzUBAJEq2Y0XPbV10lFilrIrEkOoLs7gjwTIUy0arVtOzG93PJmEPX1pLr3oZXH93YQT7MPrSQzr6dHwFspQebjd+AQJ7F3UAMd2lEiBfTfqFljTVYNm0YWk6zit4uZETK1rRhwDzANZ1tlG8wbzaxK3+vsheU1C7JWZMGaYo2pwhe/XQx3uRu23TbDZqGjnlFkP5+N2323wfk5dNR2gOd4dNR2IDAZQEdtBya/mMTtvtvwdnrh7fSiy9EFzs+huaiZfW8tr1kU28HpSenobugGEK34iwd/6GvVE9jfKZIlvvEVV/soMdG7Mei71iepKJk3muEb8Rna5+TEVi2BIXN5JuwmO4I+ch1Qqo6Jl7waqGQ4TPfZr5LP1UzxjSFZvhEfOmo7mN9GTVYNc4mmS68fTkmWPCqHnkhKmgeqDWkpbkHP1R5DBo0D7gF2RyHGqGcUbZVtaCxoZJ5DFMHJIFwXXKhIq8D1X1yPCeUUr3j8cn7v96dHsObM9eHJv/Tj9tj0J0Htn8RnEComWa22VhZmXLilEL4RH86nnodttw3ucjd6rvbgzOYzhu6keZ5syHv3c3js8VgdlRYoOerqFpjPktrquCko5gZSQkCXmHTJl/w5tdDfH2GmqEprJnYYdxvoZ3jgEIdVqwPMd03pPZr0EZK6cxfRWp22EFI83YEHJYjJczygRCr/5fyYf6PEgU6oNRc1sxaqbbdNonMTb+LpSenoqO1gv993rQ9CWGDXHyoOp+1duYs/nQ6VT4lqoa2yDWX7ytBe3Q67yY7O+k40nG5Ae3U7HB840OXowic//QTVmdWoPFIJd7kbrbZWdt0WvxdK+Yv0NVHkvJDD5BK9zl42BU4dx9Wm+uR7hNKixNLIYyvSKmI6CUNDxtrESvCN+BSjq+IFHfyoSKvA2XfPormoWTWtIV7QfYtWFr9p+MaQLCUohQgHAupOwd9ETJdgKbUM40W8UTdikhWcDJLsNgvJbnP+3InCLYWozalFY0EjrClWtNpaVScuh4Yi+NBKss/uuTe2mqcnghe3+aa76AZMfa6ms5TA80TrpvS6xGvtugBcLv0Wlh6mG6YtRn8/qQZufkM5wUHtd05beLyyKaja9pZXAp1OgRFp+Xrgwalpn88dNwUcOERIutKx3HPvFF7ZFES+mdd8fXSiWG4LEJwMYsA9ICFZrbZWplOypliZdoa2zYCofqmzvpORLLWJL0qyAEKsqAzCYXYwY1B3uRvWFKuuFUHdyTpUpVfh4sGLcJgdTKM03D2MjtoO9F3rg91kR01WDcvE9DR7cPHgRZT/sBy+UR+TRBx/9rhkypsOBogzDh1mByyvWdBqa2U308VvFzNvpi87qsXpFLB2HflirVgZ0D2ne529zIzTYXYovr+jntFZTyqgk5odtR1xJTL4Rnyw7bbN2AD364CvJcla/xIp64sjS+QIBIC3UmJPgJra8KyFHH8dMFOioPQeG4VWlUWPZAHkTtdZ6mTaHdpm6rvWh1HPKNqr24mOJAg0Ngkw5Yfwb98l1gRzf0/77/ysSPsckWcUzoRkTfpmRrJGRkiFq6SU5LBNx8V/ydIprF1nbPoNIMSKGneqkT0t0GrSjne4GNKjVf2hRqBPP2OszSze3PJM2vYdc+b6MG++/pSm/HiWPxdfy3vBQjKkoHQTCBDbgvSk6CSab8SH488eR8/VHkkFpzanlhErKkKnv0/bhdQX0NvpjamEySEmWa22VjawQjd9h9nBrDe0QCdKa3NqUXmkEl90fYHO+k6M9Y+hs74TX3z+BVwXXBj1jMJ1wYXmoma4y92slez51IPBG4MSp3dxBU0cXSbuHIiz8gCp1cOXjUlfBPfcO8XI1pUGcq5faQgzW4+MzBAj3bf7biPvxTwM3hhkAwxyCGFBkoerhngIJdW22k12lOwogbPUaTiCZza0kF8HfC1JVtphDl3dAo6mE73EqdM8LpSFYTvH4/2sEHbuiroyn7bwKLtINoT6+jC2bQ9+qVEXdzPGxqa/udP1xJNRY9J44HQK09KD/eSn8flkvfp68I5EB1FvqtkgWcD0yS4wvWgktaXmQ8bzxELiwCGOZS3Kj0MPLpeAo8dCWLEyoEl2lEhWf39E8e8aeX+AqMeY0aV3I8bz5DqkR9q01iOP+tngghjeTi8ylmXg+LPHUZVehVObTiHnhRxwfg5nNp9BbU4ta5PTkO7c5FzkvJADnuPhuuBC9vPZ4DkezUXNOLXpFIKTQTb1pabZFJMs6lMmJ1m1ObWwplh1ZRHfdHg8EbyVEsQTT/qRlR1CvT2MV18P4iMbL7H6yBNZ0lA/MGuKlU0QNhY0wjfiQ3AyiNqcWhRuKQTn5+C64EKXowvucjcaLA1wljrRUduBluIWeJo9aC5qhrPUqfs5ddR2IOeFHHg7veD8HNoq29BR2wHXBRIO31LcgsaCRgy4BzDgHkDdyTo4S53g/BwjWW2VbehydKHvWh8aLA1oLGj8xojega8pydq5i0xDfe8d4kVTWkqmet5KCeJieVgyTp2RGcKBg2S0Pe0wuXOYrUoWz/FsPFoMISxg8MbgXV9KnUmbSrzkvk1GcCI3/lbhnLk+yUXJCL7zcvzVsjlzfbhc/eWRLBqjM51F7Rtma4m/Gy6XgBO5Iax/KaA7haqESV+ETevRilc874sYPD+9SViAhIPLydC8+T7NduqSpVOqbVSeJxmSar+7YCGJOBobJ1OJ+WZetUV53/1TihX5jtoONiST/Xw2G6YZ9YyyaTk6Ik9tLOimLIQFVKVXwZpiRcmOEozfGkfftT6Jbkiunem71oeMZRmwm+wQwgKzeKj4IYmzabA0wLzRjMojlajOrNasdsRriTIbFipieDyRaV2TZhNU83ciN4Q1yQFk/5jYeaS/F2ImtS6XwOxS/GN+FG0tAgCJtq7X2Yuq9CrWSizcUoiW4hZUpVfhzOYz6Lnag7J9ZbDttqFoaxHc5W7U/Jjo2mh1UA8OswNZK7LYIInD7EDP1R7UnayDbbcNnfWdOLP5DHwjPpzZfAbt1e3orO+EbbcNXY4ulOwoQcmOEgx1DKFoa9E3ro34tSRZa5ID2PEOh95e0nIIBEj22IdWMl5dUMjj/AWSadjUJOBSZRinLTx+XhJGvplHTW0YdpMdpzadQsayDOS8kIP8l/PZFI0RFk4nBZuLmnH23bMsMmDCO4Hc5FzUnazD+dTz6HX2svFuCp5HTDVNrmuR68bol7Hqchgn80Ixk2XTwUw2d/F669/i/0Ktf2l65CfzeHwkK2VbfBYRdOnpjOLJW9QjE/GQ3UWLift6noncHdNIndlaBYXkhkVPz6VEZuSgIdnTfV/kmE46Ac9DUgHbsDHASA0Vy6tlWorDvSnGxiJ45131GKiFi304dTr2Ju4TR1gSzi1eK1cF8Jk79pojhAV4O71fStWI2qtQvRbP8RDCgq5bOq1wZmSGsHZdgJ03aqBDHvTxlDjLYTvHs0gpuZ6J/g2lm+UrDWEsWjzFjHblf/tu0ePyPNGkio+Htnsp2TJvNEtar33X+mBNsaLBQgYI6GdG/c7K9pWhwdKAzvpOVKRVoOdqT8yggscTQUlp1BuQTgG7LriY1k486ECrmJT4WVOs6LnagwZLAwq3FJKBBksDxm+NY6x/THeC/+uIryXJmg1o2TWITT8H3AOoPFIZo2PIezEPFw9eZBE8VGB99t2zLDQ3PYnELRw9FkJObghZ2SHknAih4lIYGzYGUF0dZtNN+WZiAllSyv82Iy2Evfs5vJcZwv4fhJj3zgcf8MjKJr47ZwpIlWFPKofjWSGctpB/MypE1trc42mDLFo8FdfFaybkLh69DEAu1pvfCMa9QSu1ccSYqfD9lU1BVimZ9EWw4x391tPadYEYHU9NbRiPPe7H8uf8WLJ0ynDrcNHiaC6ieJ3IDcWtMVLbVOVeYUaXGsk6eox4g9HJQSNLbHarRJoAqBJVKlwWQ+x1prT27lc/P6ljv9J69fU7c+fvdJIWr+0c8elSmlhtahJgO0euHfRmaGRmfgAAIABJREFUTgv9/RHkm3nNCqf88Xkm7YqoHF3dAtNsio+JflZamZCb3whKgtlp63/9SwE88GBsJqUaeB5xWbmI4XSSxACqu6q4FGu5IkfZvjJcPHgRFWkV7GZ98MYgSnaUoNXWylq/N+tuwmF2wHXBhQZLAzPTrjxSiZqsGjhLnTifeh51J+vg7fSivz8SU02mBNVZ6kRtTi0G3AOw7bbBbrKjKr0KdpMdFWkVKNtXhrbKNhRtLUKXows5L+SgbF8ZbtTcQPbz2RjqGEJVehVaba3oudqDwi2F37hWcoJkqcA34mNEi57U4rgcekdHHyPOz6KO7zSTzbzRDP+YH74RHzKWZcCaYkXftT6Y1psweGMQr75OAoP3pHJ4LyOE7p4Idu7iYP6AZ1WJzPfJl9FaTNor72eR/1/4Mx5D3ggzOjz8I/LYMwU8PnMLqLgUZo8rKeVx7D1O0uYYcA+wMF45urrVL/rxmoTGo3PTaxVqEYV4SRYFzxNiZLTlpDd639RENH+vvh7EU0n+uEjp088oVwe6ugXV41ux0nimYsdN/eqWln3DdCpGSpjtSpb4faKRRXqLJhq8sin6evv7I3hlE9HqLVjow5pkZeL2yKP+mL+rRfAeedSv+xlp6crkbbPTFm1pw9g4NId/AODf/yM+omvE1uNDq/YNhjybM97HU1CSviY5ekGj55RWO3DV6gB7HWPj5AaGHkc8gd1HjxEz2njgdAqsMrpiZQB5phB2vMNh0WJyrr2VElS9IeX8HDrrO8H5OXB+DuO3xtl/A2D/3zfiY4bOE94JpqMzbzRjwD2AzvpOBCeD7OcjI7F6RprawPk5NBY0stB1+nwD7gEM3hjEgHsAo55RjN8aR2AygKKtRRjuHpYc34R3AhPeCWY4nSBZCTBQYzc6FktdlMXeLDTHSRwRcO38NaQnpce49nY3dCM9KR0f7fzoy3sROmgsaFTVT2jpipRczLXW+peM+wBoTRXOm09iadT+fboki6Kk1FgFSu5lpYeubsEwMdWqdux4J3ZTFGcLGsXCxdrH8N231TePeCpFdClhaIhYLLyVEoyLhBrxlvJ4IoZbmvPmR60choaU3e/Vfk+MNcnaLW61SpkYWpUwMcGZ9JEbsZLS6FBPxaUwuruJ1UXDVQFnCkiFu+ISmSylXmxirFwVX1veCMlyuQRNjd2SpVMxj9eK75I/noKSrHnzo1OilMBQ/zOPJ4Jt28lNLK06rVpNqvsXyogz/yOP+vFxDekaUOJ8IpcMYOzcRW6U6PMPDZHn25NKJljj8U7ruBm9SXoqSfq74mrpE0/670jbssHSoDn5Kb7u6nnsKaHX2YvKI5XfKKNRI0iQLA1UZ1ZLSBZAxqLlPwtOBlm4LRAlZ/JsJur0Kw95Fj+PksZh1DOKAfcAOD+n+CXxjfgU7w6ooJXneMWcsNt9t5GbnDstkgUAGzYav0DPm+8zpBPTaxWuXRfQbDMZ2QTk75VcY/fkX+lXQX4zMb2LYPaPQ/iTB7Q38X/+F/XXcPhHsdUfmtcYD/77Au3X97131IketYTY/IYx0vjQw/otmIpL4VmrIlIYJbXiKtbOXfFVdijZ1mr1zZlL2q9qlgxiaGn5Fi2eYhuzxxNhZHzHOxzOfkRyFK0/57FhYwAffEBI1Z5UDjt3ccxjTJwrOTYef1s+HoPaents0PqcueqkqaY2dgBB6/Fph6OTrCdyiQ513nxSMaQk4akkMr13vY20FwGwLMmRkQgeengKO3cRu4y9+znWLqSfw2kLj7XrAqxatnc/x2Ks5syNb6iHZpDS46XouCnE3BCIo6ko7rQ58PdEN3A0JzWBmSNBsjRAYwTEhKrV1spiD/qu9eHM5jMs1gAgmisajZCxLIOJFGtzaiVZTqb1JrbZc34O51PPw7zRzIwC/WN+eDu9rHJWtq8M1hQrcpNzUbKjBADYvxe/XYycF3JY9mJbZRv7PctrFuQm5yL7+WyJA/L51PMs4yprRZZieLTWWPvYeCTuCTqxuF8Neq3CD6088kzqj6EXIjpeDhC3azp4MNw9zMhve3U7+q71xZBMI+RxJng/S/s1/n8PTaH9hvJF7qUN0mNL2Rb/hZfj9C0h3t1lrCJYb1feGI1sknIohVQrLaMky6guTmzHoTblp7QWLIyeB1rV1TlziaDeCK40aH+naMuQTjDS0O9AgBCAkrOETGUeJ1WsPalE00k9x8Qtx5ra+L6/S5ZOxT2Vd/RY7Lm+/Dl1sbzSwIva4w8cItmPDzw4heXP+XHawmPV6gBWrQ6g3h5mJHLtugCb9gSiJAsgrW/631nZIXau0pZ6vT3MziOA6LnoNWbOXH0rDzHEREpshaJ0PROTYQBsSvhOQnxTEm8SQQLqSJAsDSiRLFqNsqZYJd4ydLqi52oPLK9ZkJ6UjsojlYzYDN4YRPHbxUhPSmejtLS6dPHgRWQsy8D4rXEIYQHHnz2OluIWcH6O6cCOP3sc7nI3I3XDPcPITc5l5nNUSN9e3Q7fiA9l+8rY3+p19iI3ORfHnz3OjPfGb42z43SXuxkJEaPwZ+qb1NBQBIIQu+lrrXXf0d9otJ7vfz0yhZ5fRXDqtPpxUY0EzVub8E6gaGsR83gZ7hmWOFWP3xpHc1EzBtwDrEq46VXtDfNPHjAujlWDHpFTEhh3dQsSQnPf/VPTmiL1GTA33ZNqvO2qR4yNkqyRkYihVqTRDcDITcCChT5J2yaetuUTT5LNPxCAbmtSqwUsht4kqbgCwvMzm4YbGyepBkYmeZ940j8t538loqs02UehVKVWe/yWN4PMhmfOXFIxpUSr3h5mVfGSUl4SYbRqdYBpr8QkK+0wx85Veu54PBEJyaIC/a5u0uI02qbneem5JX5NIyMRiXnumuRYfaX4GO4UxBmmX3wRYT/bsDGAtesCLLbr6LEQAgHyXvyurTC+CkiQLA18tPOj2ErWOVLJotWkflc/0pPSUfr9UvaYC/suID0pPaY6dPU/r8Y8n3/Mj4xlGcyZGQDObD7DKmDUhfnUplNoq2xjFbKmoiYmrgeiOV40LLW5qBnpSemsSkO1Y2KdGBXty7O0KH7yU/XN89e/Jl/CMwXGp+j++wLtXn9rq4DFf6S+Wf3bdwmBKv65+t+kj+m52gNrihWVRyrZlGevsxeNBY2oyaphUzrjt8bhLnejZEcJqwQmr9XedP7cIGnQwqefCnj8CfWqydr/FwAn25dTvislf9NpEwLA7dv6JGufQVIAEJKhRU6MkizAWBXRKMmyGyBZ/3eNdAN/7v8Yv2n49/8g71HFJf2/YyT8GdBv4cVDfo3CSNtQLvI3ivwPYr+r//TP6tXXjOOx1xy1x1PpgJicj4xEsPy5aLtw3vxo602s26LVKEqyxsYJmdIjWV3dRG+2bXsQF8rCcWmy5MMY8nOi46aApqbYjMyhoQgbNrmTELf/KXa8wyHtMIeKSyRMfcPGACouhXGhLMy8vJTA85hRpNrXCQmSpQHxdCFFg6VB8jNKgsQ6K1oBk3uQyIX0AOD51KNoE2H+e7Pk+W27bRDCAlwXXOio7UDdyTrF36OCfPq3KMmizyOOOqCvTy2TSkv7JN7o4nHa1rqj16uI0Iul1qZGL56ttlZ0ObpQtLUItTm1aKtsQ6+zF3Un65gz9cWDFzHqGYW73I26k3XMgPGZZ7VfD61gAICn2cMCYjk/JzHZExs6BiYDMQaPetmMYkIqb+2IdUTxwuvV31QPxjFlBcRuINMlWUZsHYySLCMeYTtk2jOjOrM5c31MSL13v/4xxyMk1noesS6n7mQdOmo7VB3WlXSYSnC59N8nOuEn1n8aeX6lSpZW1JbS56/0+IpLYdxz7xSefsYPj4cMAWzYGEDHTYHFEvX3E1Kw4x0iek87zMHjIYRlxcoAJn0RrFpNItgO/TCEzW8EsWAh0dnR76btHM++e1veDKLiEnFmp3mY8ZgfyzWC8+bHtgXF6LgpIM8UYi3sefNJML2Y2HR1C9i7n8Py5/ysQqdU3ay3kzSTp5L8WP9SQFG6QY9v0eLo95XYBZEBi5paorFzuQSsSSZENRAgj/nQymNsPII9qcSp/q2UII4ei8+z8OuKBMnSgBLJsu22SSpIlLxc2HeBPYaSLGoCR6FEsujvF24pxPitcbZo+47+uzz4s/JIJdKT0tFc1Cz5PbrJ03+fCck6cFB987gh0gydzDM+ir9suR/jKgJgrVbhU0l+1horr1AnWVQ03mprRWd9Jya8E2iwNOCLz79Al6MLv/7lr1mOYVtlGzwtHniaSRYaJUF/8b+1Sdbyv4mSLIfZAWepE2X7yvCLY7+Aw+zApz//FO6LbrRVtsFusqNsXxncF934+PjH+Kz8M/ZZBgLQnKqiOh4q0KU/f+jh6bUJKYyYm8Y7palmpDlnrpSU6uHHOfrnklEHcCOvUx4T1NSkbpMhOQdEOiE1s9LpkCy9nEqxXYF5oxldji4WjxKcDGLCOwEhLLCA5QnvBBup77vWh75rffCP+THgHmADH0bTFSZ9ETQXNaOpqAlDHUNor27HF59/geu/uA7v5170Xetjbffh7mEAZNBD/jz7f6B+bh36Yew15wcHYx//VgrRRm15MyjR1GVkhpguKyOTmHmmHSbO6jQPkxIHl0tg5Ku2Nvpz8WNO5IZYoPqFsjCyskNsMvCVTfFFsF25EkbSMum15Y/+eArvZYQUK2JqbVz63bzSQEjPvPlEq7pzF/HSW7JUOmRBMzmppo4K8OU6QUqy/uRPoyTrwCEi9Kc3x7TNmXaYY3moa5IDeCrJj8NHiN8afe+mM6H4dUSCZGlATrJoEGt6UjrzllIiQZRkyQXVSiRr8MYgq1QpwdvpJcL3/VKnXPpctIoih/wYtEiW2livkl0AXXTkHdAnC/KlVEbWmyrcKRJia2ltZmMCR09fI9ZTDN4YRFtlGxPQ91ztQXt1O/pd/ej6pAtdji4msO9u6EZPI0m0p2RYSRgsXh03hRhLi5nqILp79CsX8ZIsrUDmeEiWEbG60UqWEZKltEkqxeyI10MPR7U4RuN8HnhQ2dxVvvTihcTnHtVadtR2sHy6/Jfz4Sx1wtPsgW23DVXpVbDttuF2LwkYPrXpFGp/XAtnqRODNwYBSLU4WsvlEmA32fFJ/ifovtKNzy5+ho4akmP3uf1zNBc140bNDbTaWll4tZIXWnqGeoVjn0JV8HjW3VMRWbGS2D9M+iJsyjAeqE1Q0qqQHOIq4yubguB50t4VX3PFLWTabqfXS/Hv0+sGz0fzTMUElZIsceV5y5skms7lEljbEgCLprOd41k1L88UYtf2BMmKIkGyNGBab0J6UjrOp57H4I1BFG0tYiJ0uklOh2SJiY5/zB9jZiq2aqDPf/bds5LnolOOVEcEEEsGagFBj4HqwsQkyz/mB8/xjGT1OnsVvU3e3Kp+8f1lq7SacDTdeDVLaSJOr4JRVRX9wmqNuf/9K+RKNemLsItPIEAWz4P5BE36IuB5MLIoLrEv/kPtje5v/075yjodkz09sbec8M0GiezomH2SpWVQqiV0lsPIxJtRkmVEa6S2EVBfM/mGuGJlQOI1NVv5nkbXa/8U/fzbq9vhafYg78U8fO74HO5yN6wpVka6GiwNaC5qRtHWIozfGmfXnV5nL8r2lbFrxdPLjLX7p5PpeuRo7Pc67yfqpGn3v8eSLKUYot8V8s08nn7Gj4JC3pAlhxKqLocVb+SWP+ePEdJ7eqPnl/i7L64+ihM8aLv1scfJZ0tJl3zAg1ZfxWaq//TP5Hr/8J8TIuVyCXjiSdKGXLJ0CsffD7Fhm+XP+VlL9q2UIE7kEpuMjMwQLpSFkWcKzUjS8HVCgmQpYMI7wQiRlu4JiE4b0ik/AGyKkIrQKWgLj4raKYq2FkmIW0VaBYvpUXp+ICqYt6ZYIYQFcH4ORVuL2EZ/PvW8ROhOK2ZFW4tw8eBF9F3rYxOIrbZWCfGj0Aq5lW9OY+PGzR8XLPTF6Aa0DEjlolutSpZ4Q6fZlMffJ3oL8wc88n4SwquvB5Fv5vFeRgg/ziFxRLSdAAD/4w+0j18pTmUm+P5OY95Mf/2MH9dmISz3s89mn2T9r0fUP/tnnjVeyTIyERhPYLDec+nFI1EiTqfV5DCiZ5rNJb5Boe7adIK47mQdLK9Z8Ln9c5TtK4PD7EDR1iKU7SvDZxc/g+U1C3iOx8WDF1k7fWTEOEk0OiEphpLGSousKZGssx/dPSRLCTSfMZ5JT48noqhjfOxxKdESk3gxyRJXH7OyQygoJO7/lFRRo1xa7brv/in2mILCaCC5uP0sr2RN+shEJiWTY+Pk/wcC5LjocYorcENDEfY+TJeEft2QIFkKoFUgpVWdWc0Enw2WBmQsy2D/dvbdsxJylrUii7Xz6GQgnQ4UV6D6rvUha0UW8l7MYxdFADHidnm4Jp0YLNxSCPNGM/tblDzRv0W1Yac2nWLeWUJYQM/VHmQsy8DxZ4+juag55n3Q0pooVQDiMXIUCy/1WoVyAaURkuXxEDdxi4WH7VwYH1p5ZB4P4exHRFdB//8Hp4hpIxVuAsDv/b72scvd62l0UbzTRhQ1tWFdYjdnrg/m304T8hyPXmcvs+OgP1NzWhbCgsSi45e/nH2S9acPqZOsv1nxuyFZweDMSdZsHO9sLvHn4u30ormomVW9h7uH4R/zo/5kPbocXXCYHSzOZLB9kEWaTHgn2ESx0hCJmnO9Ua8vMZRI1rnz6l+SfT+IfXx1tX7bqatbwFspRNi9ZOkUHnucCLxPW4xVnAIBMiiRZwpJpAlq8HhIlNkrm4Ls5jLe9lh3t4C3vxf7el/fHMTkJDlmcbKGmGTp5YcuWjzFDFONXss2/gMhWUbMgxMwjgTJUoDrggsVaRVs0VBNmldIQbOYxGL1Uc8oep29bFExNU1Ep4vqISh8Iz50ObokmyHNl5KL4cUY7h5meVbi5xL/nthFfrh7WOJwfrvvdszrotDS2ShdUIaGIoZ9hsT5fHrCW3l7yGglS46RkYjkgjsyElG8+4znwgQQkrT5jSBefT0Y17TR2HiEEQaxG7TSouV/gLSTm4ua4f3ci15nL8sPu2a7hvFb4/A0e+Dt9GL81ji++PwLeJo9aCluYedBy6ezT7K0Pvd42oVGSIvRdqEg6PtezdR0MV5Dz5kuIwTT2+lFZ31nTJKBEpRifEpK+bic17WgRLK0yIjS4/Xcx23nlI+XrocenlKc4pv0EZ8wpVBxseaUot4exs5dnKph7XTaqYDyzSm1dxB/H8QkS9yeF1eo6Kq4FJZUwR573K/4OPF7S8n1dD7nBNSRIFkJqEJLZ6N2oYwnOJp+wbVahTQKQ4zpkiyj0DPE/Id/lGoNnE4Ba9cFsP6lAFwugZXvrzSQKaVz53lWPdu5i8Pe/RycTgGvvh6djLIWawu+5/6eD9bi6EXcXe5mRqrnU8/jl2d/iQZLAzrrO+EsdaImqwZdji40FjSisaCReYIBQKNOBMycufGTLK3n+l2RLAD4/UXazxVv5uN0jpd+X2ZjzTaUyH1/f0S1UhKv+amSVtNxRf11KD3efV2dZCkRrHnzybCFHgnSqtQr+ZrpTZHqkSzxEMtDD09JHi8nWtRaRNyOFpMs8bFoIZ7vIH1OGi2UwOwgQbISUIXW1JTaBT+e4OhXXw/qtgqV/Fy0NjYlUhYv/kBH+P7q61KSVW8PY01yACtWBjAyEsGKlcQk8Y0tQXTcFPDTfB7bthNx6JY3g6i3h/FWShA7d3ESwqAX6fJUUrSa5S53Y6hjCLf7bqOzvhMD7gH0XevDcM8weq72oO9aH3oae/Crxl9hrG8Mvc5eNlZvhBjEQ7JGR7U/w9kmWdc1Nl059HSCo6N3vpL1Z39ubNNSyi0FohVt34hv2uG7nJ9TtGqRvz/33U+OVc37SyyyNoLM92NJU1Oz+uen9Hi1lq7SpN627UFmbyKfVJ03X1oV0/q+KbUMMzJDmtV9peqXGHKjXXFbTjzxN2duVPcpjlkSkyz6XH94n/a59ce/zUmVV9+VsGw5eW2L/yhBsmYTCZKVgCq0Ng6tu2q91pf4orcnVV3HtWChcqi01kY8G6Xue/9Ee2Pe/IaUZB09FmKZZgcOcdjyJiFXJ3JDGBqKoK4+zMagN78RRNXlMNa/FMD3d3KSTUtr0IAu8cj1dGH/RJ8YHEozTrJ6f/3lkqzOTuMk6w/v0/4saXzIdNFwVf94xeRYDN+ID4VbClG2rwyjvaPIfj5b8XG1ObVwmB04n3o+xuDYKBxmR8y0s9INERVCq03wyn3F9KDU/tMiakqPV6pchnjgOy9LrzMb/yGIW4PRx/r9wN/+nfQx//hakOkmrzSQPEelEGutfEUlaxsjN3dyQiu/Vr2VEv3+08lot1u5kiU+BjnGxqOyCFrRU/oODg1FJKJ1cecigdlDgmTNAL3OXhx/9jj8Y36U7ChRNfX8skAF0Q6zA+3V7TN6Lr3RdC2SZSRmxMgST76IYZRkjYyQi4j4omMEep5fchuF0xYeJ3LJJOOFsjAzOQwEyHsx6YugppbEUlCy5XQK6OoW2J210fdsNtqh/1Wn/7cOxOH4rneu/C7bhQsXaz+XeFOeDoxMF6q9fppEULKjBD1Xe2Bab5JoK+l/u8vdcF1wwWF2MJJF/43zcxLrEN+IDy3FLfCN+CTpA1QIL4aSJxmdIJz0KVuLxDuWrxSG/plbo5KlEKtDI7zEUDpPlMjbaUvsa5Tr2jyeSMx3Xm55IAbPxxImpaxROcSPX7R4Kqa9KJZaUP82+XSh7RyPV18PSiqoTU1Sz8LHHvezmzGquVu0eEryejpuEtNd8U1sgmTdGSRI1gxx9t2z8I340GBpAOfn0FHbAd+oDx21HfA0eyCEBbRVtmFqdAqjnlF4O73MLZnaNFDc7ruNirQKnH33LCrSKlC4pRDVmdWszaMH80YzmyqkZqnTBU2hnw7J4nltPZfRpXbh0mrRiEnWkqVTOHCIwwMPTsVUn7TwP5doH/vWf5td/5ex8YiuCaXR994IPq7RJzL7D3w9SJbepGifgi1DPDDik6X2+mnKAx2OObXpFM5sPoOO2g44S52ozqxGY0Ej3OVuuMvdcJgd6HX2oiKtAg6zA5/bP0fei3moPFIJd7kb7dXtaC5qRsmOEjQWNKKluAXNRc2ozqzG+dTzMSTrnXfVBdcA8C//GltZ/fZfxpdh+F5GLGkSp0XIoeSrdetW7Gf0j69Jj+3BP5uC1xv7uM7PhZiW4sEfxp7bSsM3aoL7QEAqpVi0eMqQVu3pZ/y4517iui6/6Zv0RYneAw9KyQ+9NtCsxrXrApL2IvW64nlS4Xro4SlWoRLfBNDPdmycaO4oYQ4EgAtl0u/dTAdCEogiQbJmiFZbK5ylTjhLnei71ofqzGpcr7yOwi2FcJY68clPP0GXowt1J+twPvU8qtKr0NPYg6KtRRIfrcEbg8hakYXc5FymuxhwDzArCDVXdjF4jmcGqtNtK1DoaU0+rtHe6NPfM25OqrTuuXdK9Y63pFRdJC7Wv6Qd5pBv5pkOiufBvI48ngi6ukm1ST5lqEcQZ8MQVAz5sMDmN4KaIlutVoYRaJm50rV331efZPE88N/m6TxXb/S5Wopb0FLcArvJzqpDfdf60GprjXluzs+hJqsGQ0PTJ1nmjWZJnqU1xYrh7mFUpFXA2+lF3ck6VKRVxJAs03oT6k7WoedqD05tOsWMRpuLmtHl6ELx28WwpljhMDvQWNCI4reLWYVbDCVxu3gQ4EOr8vdMyS9MDUqk6fMudZKlNO34xbD07ynpOLXOMfkNjHiyWes5T+Qqt0bl56jR68GFMqIh27AxwIKgx8YjuNIQlthmyBMd8kzS95DqVK80hBnZW5McwEMPT2HBwthEDUogFywk2qxFi6ckqQVKLdoFC2NzPROYHhIka4YY7h6Gab0Jo55RdNZ3ou5kHVwXXCSvrtyNj9//GL3OXlSlV7E70MEbgzFZhCU7SiRB00JYQN6LeawyRbMS9VD6/VKkJ6XjRvUNyc/lHlt6OPuR9rTbZR3vGtdnAv5nHNUZ+frOBvWLpuWM+rE9+GdRkrVzF4clS6fwwINTqLeHsSeV5JJlZIawYmUAr2wK4t++G8RbKUFs2x6NtXjsW9oC9O/N4sXHdk76WhYsJBudHsmdiTbrUqU+kUn9D+OvUY9oiLMe9WCEZA0MGNvk/X59Ow4xYXOXuxkZGe4exoB7AOO3xuG64MLgjUEEJ4MYcA8wqxa7yY5gUNsjbM5cH9Z9R/lcrjxSiQZLAwZvDMLT4mGVrbJ9Zbj4g4vwNHuYDktMsmy7beD8HHwjPpjWm3C77zasKVYWpdNc1IyLBy/CN+LDqGcUFw9eRK+zF3aTXfL3/1xmIPtXT0s/p56eiGJVN568PqMaq3ger/Td0DJKlQvOxQHIYsjNQdWq33IiGM8wQL6ZV51eXrJ0SnGqESDfi4zMUMx733GTuKxveTPIArDVfn/vfo65s4tvKl0uQdHeQSn+LIH4kSBZswDzRjMAsLBWh9mBs++eReWRSng/96KxoBE9V3vQXNRM7i4LG1GVXiXRUtAKlOU1C/sZjb1JT0pHZ32noWOhv9Pl6GI/E8ICcl7Iies15Zu1SdYvqvS/gN9927idg3xpCWxP/kS9SiYeP97yZhB793N4KsmPensYq1YHWADsljeJruFiOc9+Tkv43/5LbZL1rgGzQiPweGJd8sVTTVrTT2piaiO4WK5PZHb/++xZOMgd+7VghGQZtRH4zW/0q0ziTclZ6sSoZxQOswM1WTXEEqOuE84SJ+wmO7PDqMmqYR56APDsCu3z5f++oEyybvfdhnmjGYVbCvFr569ReaQSgzcGUZtTi+uXrqOluAV1J+vwSf4naC5qRk1WDdzlbnTWd6KxoBHDPcOoPFKJXmcvWm2taL/cDrvJDms9GRf4AAAgAElEQVSKFd5OLxosDRj1jMLT7GG2HvSaoxQ5JJ+aBWIJypy50qw8PexXMBfVqmQppR8MyypZStcmrWlYpeqYEhmR2yionbdiewixf51RdNwUsG17EE886cea5AC2bScJFGIRuscTYcfYcVOAyxVdCXy1kCBZdwA8x6NkR4nqSLYSaBRPelI62irbAIC5sqtpssTCVgpxHiFFY0Ej0pPS43oNP1Io84vXpUp9klVeMT0B/IKFPrS0qF9MlEJn6frjBwjJ4nmSYv+hlWSNVV0mtgkjIxFcbyO5dE6ngP7+CHbu4iQXrySdLLc9cRIQJfC8sj+YeAw8K1v7M1AyWDQCI7YD8Uao/ME96tWcv4hjIzJCsnwGdblGWnnizZaGededrIPD7IDdZMenP/8Un5V9hsaCRthNdtTm1OLiwYtosDSwypDeVOhsDCsYgd1kh8PsQEdth+5jnc5YzaW4PdbfH0GeKaToNxVP4Hfqf8QSnJsa06Hbtse+l0MyrdUehegdtdYeAOSejP0eXW2MPQa5LmnO3NjWaFe39H2Ld9rSCIaGIli0eIqdN/lmHmmHib+eEcPTA4c41UEfmuGawJeHBMm6S0CJEI3CoRE5cnTWd6IqvQq5ybksykfs7ExJ1qhnFF2OLhRuKWTPGw/xU7rYiZdR8bWWr4zaUtJMiKHUUqCLCt+vNJBq1WkL0WRteZN4cp3IDaG3N4Kjx0Koukxeg+2ctDS+/G+0j/k/4tArqUEpPuSfZe0Jt1vAg3+mTl6e/Cs/6uvjL+nX/pc+kfn+zvheo5ZwP56YDiME0CiMiNLFJEsIC2guambVLGepE95OL0tpuN13Gz1Xe9BZ34nhbuJHxvk5xWqNeH3r2zPT0BmFEBYMf7/lbeo5c4mAmkbT6L1vRk1clSxatNqFSmbG8scrPUaLfChNUSpdv371q0hM6/eDU9LnzfpxlLD96UNTcH12ZypL99w7xYTp9fYwjh4jBscfWnmMjESYd9jQUIRpTQMBUvXKyg6xx3R1C4xUNTUJLNQ5gS8PCZJ1l0AIC5JqFg13FhMozs8hY1kG7CY7xm+NsyxCcWuQkqzxW+PwdnpRk1WD9KR0mDea4S53S0bEtbD+JW2vK6MkS2mEWm/JswrlUDNKFJMsgGzYpy08Skr5uJy9/8/z2q/9BwdnRrKUNrg5c5UrU+IgWKX19DN+SZvBCFpa9G0Hdnw/vtf4F/9bfWNeuHgKQYOzAkUfap8vv7/IOMlqb9d/nWrDFZ5mj0SUrgWtQYw5c9U1QPEiOBmEw+zA+K1xtBS3SOQGQKydgxZmOpgiJx9qUJIMtLWpExOl811OCpRIlpZOTIm4q12/aH4fXW+lSE/cTa9G//1ft87uAAwF9dOjFcN6e5jppOrtYaxdF0BBIQ/zByE89rgfHTcFJon4/k4OTz/jR3t7BI897sfOXRzTouab+RnJDBKYHhIk6y4C5+eYAF5cfaLEyDfiYz/vu9bHAqSrM6vZcxRtLUJ6Ujpu/5qEB/dc7WEVr3jwzLPad7NKTuxK8PRG8C2FloPa+m/zfPjEoU3gNr+hTjzuuTe6oe1J5ZB2mJTYaXhzU5OAkZEI6u1kjPp6m4B8M4/+/miqvF58RryRM2JQfxql51UigkYmAekIt+Fj6NAnH9t3xPcaldpK4qVkKqsEPS3gnLnGSdanCi0x+dKKeDGKkRH9ilm8RBgguqm9+4m57Z5UDpO+CKrSq3C77zZaba2sckVDn3udvei71gf/mJ+FgvMcz/zz6M+Bmekl58z14c23jJ1zSt9VLZ+s9S/HfvfkPlnxVrKMemoBsVYOYo1nICCN3KKVcDmamkhk1oaNAaxdRwZs4rFdsZ3jsWJlgA3BXCgjJOtEbohpSz2eCHa8EyVQDzxIRPPX2wSsSSb/Th+3ajWRTeSZQl9a6zqBKBIk6y6DEBZgN9klRMuaYmUXxwZLAyqPVILneLjL3UhPSpdMKha8UcAqWQAxTBVPLRpBIKAfrBvPeK+Wq7t8GRGSaiXQ00rW0FCEicgzMkM4cIjD5eowXtkURFk5ibk5cIjDgUMctm0PYv1LAaZD+ta3tQlDvKJwiqEhbT8sJUH3pE9/A9fbZOTQizKaM1c6lu5yCXjkUT+WLJ3CI4/6FTcXPWJqVLCr1QqOl2R94tAnqEa0hUag9/qrDAyKyPFD0XuxYmUAHAcmYm+vbkd7dTtsu21wl7tR/HYxrpy+graqNlQeqUSLtQUlO0pQeaSSCeUbCxqZDMFoKoPa+ta3/Zic1CfOShVxrXNB6X2UtwuVpAzxkiy1lqVcczVnrg/Xf1t5E2u21Frg1PZiw0biZcXz0ffaaHj8nlQOGZlED5dnCuG0hWiyDhwiN4yvvh5EV7eAvfs5VF0O4+lnSPgzjc55+hk/y58cGYlgTXIAF8pIEHbCluHLR4Jk3aVor25HxrIMRrRailsAkImk86nnkf9yPnJeyIkhWbSFSEkWJWLxkCwj4uN4xK9KFy61ZcRpXCkGQ06y6MWtoJCEMtvO8Uj7Ebnz+4kphD2pHAtrPnCIQ1Z2CB5PBKGQfqzOG1vibxMMDUV0swmV2oVGA4gXLVYf/1ZCPCRLfgxKG5qe+NuIIzagHFkiX0Y1JUaqgEYrsnr4dwWBt3hlvh+fQNrpFPDoY9Hz5dBvDTR5jod5o5m1DKkHFl3tl9tRk1UDh9mBsn1lcJgd+FXTr+AsIVPPlGQpkf2nkvxYtTqAVasDTMeoFd6uZtYpRvLa2N9XEp1TKFXQ22XmpUqDL7l56u+v3LJk0T1T+M1v1M8huU8eFdWLY2/UqtnUUJR+R8ReY0aCl6mWlNoybNseRJ4phDxTCEePEQuHKw3EzmHSR3RYGZkkvutDK5FFpB0mN5Rph0lsV01tGD8vIdfBeEyZE5gdJEjWXYIB9wBKdpQgNzmXXQjbq9sZyTr77ln4x/zIeSEHucm56Lnag8ojlTEki1pBUJLV9ou2uNuFSmPbRkmBGozeOetVPPTiZ+bN90ncjqsuh9HURASg3d0ROJ0CGptI9E1/f4QZlvb3EwGpEbF0vCHURgjWnLkknHfnLo5VtPSGD5TWtu1BQxFC8RiuGiFZ8vF3peMyAiNJAeIYES0oTYvJl1IQ8HQgDvJVWvG2aeRkUxySTE2M26vb4brggrPUSQhWdTvaftEGZ6kT12zXUJNVg8Ebg+hydKH1o1ZmVjo8HMH/+ANjpOlnRertWyMDIM/9n9jvfZ3GsIaStKD1mvS4rMWxx5SRqU6yin8ufbzetKv8e0fDmsXRO0pEn+ejNy+0Ku5yCcymRa7v+jJBbzYT3ldfPhIk6y5B2b4yRqgKtxSyn1teszBtVnNRs0SD5TA7YkgWNTClol1aybKmWA0dh1K8hNpasnTKsKDcSDafkXBnI2QtHnNAOp1D8YOD+pWUh/98SmK1oPe644nMmTM32srQa0GprXnziQO01gVVSdciXlokS+l59cTfRiYMjeQAzplrnLBpafemS360oDdJa7QCV3EpLGnXz7ZYWel9Vvt8tCqpDz08pWsH8NRfxb4nalomQJlkN8pItZL9hJbliHy6UO8mSU7OFy2eQlNT9G9S0qUESsQWLIyS1klfRPHmcdIXUb1+jo1HDOsYE7i7kSBZdwloBSo9KR3NRc3s5+dTzyM9KR21ObWozalFelI6qtKrAJBIHzmBiqlkVbaxx3TWd6pOTF1pCE+rckKnW/RgJM9Qr6qgNpWndExGDSvF6O+PDYpVW2oaEJ4HrrcJ+NDKT5sk0WPX0p4ZWVr6Cz1SJI7ukcerKFWSAgHtNq7e5gpoT43KNz0tch8IGNN20TVbI+1676kRcni9LXYwQlylGXAPgOd4JmyfTii90nCBWvCzXrtaL3lA6TuvdR4o3ZDIReM8j5j3iOqRlCA/r/TMVCd9kRhNqjj2RquCL67oPvDglGJ1kOfJDcADD05hxcoAnkrys5s2qqF64kk/a98myNZXGwmSdZfAttuGoq1FEp8b34gPucm5yFiWAW+nF4M3BpGelI7c5Fz0OntRnVmN9KR05LyQA/+4X+K15Sx1IjgZxIR3gv1O8dvFGHAPACAbwiubglj+nF93c9RbCxZGw0u1Ju+0TETnzNWuQNnO8bpifPF65FEiBhW3zkZGyB2l0qTXlYawYYJFN3ql4zXSbtRbFDMN2dbKVNMz6pw3nxDJpiYhpkKjdtHXM0997HF1u4ma2nBcn+/y5/ySKkogQAhB2mEu7vdNa4OOBzyv7dI/b772Od7UJMScg08lSV9nS3ELGk434Jcf/RLuS260ftSK4e5hdNR2YLBjkPl5qSVETPoiihW3++5XJq56lW29qpDSZ6ElUld6vNJknlwDqOVFtnpNlCD94X1ThiZK//bvlG+Qnl7mxxdfqJMenpfeHC1aPBVjL0FvAOjrolYLAJFqzJvvY/KFefPjnx5O4O5CgmTdJZjwTiA3OReFWwphN9lRnVmNnBdycPzZ4xJjUmepE0Vbi5D9fDYuHryI4e5h5L+cj5++/FNYU6ySRf2zXBdcsLxmwfnU82xKcTomoUaWVvtlZCSCbduDjIzRRSf8lOByCYY1YmrrvvunJHe+dFpo1eoAlj/nV7VU0FuLFk9hw8YADhzi2OTQ3USy9Fph0zkH1iRrP6eeAH7FygCczqhB4qQvgopL4Zh4IaOvr+OmgElfRDUPzuhasnQKe/cTfV48k5pK56vWsSxaPIWCQl5CnDyeCPakcjEkc9HiqZgqcYOlAfaf2NFS3IJf//LX+OXZX8JZ6kSDpQFNRU1oKmqC64JL0czY5RI0/e/uuXeK3SQNDUVw2sIbanVrVaaUbuC03l+lxyuRLKVqnBJJlN9MbNhojFCrVVUPGhjMmfRFYlrV4uoZPdcpXn09iIcenmJTv+L2MJ3oTeCriwTJuovgH/OjJqsGltcsOPvuWdSdrDPcDvCNGB9tB2a+gast6tZedZl4uyhpEZxOwVDIrFGNTryLtjjiqZwY2aSB+CYp1RbFI4/OjAjrOef/vITH4j+K7zw4pTMlOOkzJvJfsJBsJlqEZMPGgG4LbsFCHz79dHbPEyPaQC0Y8fq67/4pPP2MX7N6Kp985Pwc3OVujPWP4YvPv8BY/xh8Iz5MeCcw3D2M8VvjGPWMYvzWOLtu5JvJyH88hBpQdknXer+6ukmFmFYqeV45M3DOXOXKTCCg/nglGYFSe1qpii63jzEq/D77Uezrv+feKc3JSDGCQeBYegh/eF/0GN/PDmFgQPkm7E/+dEo1U/Sv/jpBsr7KSJCsbyjuFMmiG1SeKYQd73AxlY/1LxGDPOpErCQgd7kEDA1FZqUqpLTonfRsPie92zRquaC3yQHTF77LPwstGNVBzZlLqlBGTDWvtwkzJojbtgdZtUcvfeDKlbuLZAGkNT4TEj9bfkZ6753a+RcPyRKvejvxotOSICxYSDRgaYdJZuiKlQHNSqb88RR5Jmkr8557pyStbLmWUCkAWw1KuiyjbeV6O7FN4HmpzGHR4il4esk17aGHp1gItMcTQX9/hDnTr1gZkPxbPGkVCdx9SJCsbyiMVBums2iESEkpyQwsKOThdApIO8yhuUXAK5uC8HgirFVYWRnG5jeIMWggQO686ajznSZZM9WiKW3MlGTNm09+tmTpFJY/F/UfWv6cn/18ydIpxVYlFWJPh2Q98OAUHnvcjw0bA4YtNk7k6hOCFSsDcQ0T3BqM4P2skOJ0mdZKXhvAz4p4RER/6jO3oNqGnDffB4fj7iNZANGZxXuOLX/Ob9iiwgj0pkiVFjAzkhXPDVxBIR/X4+WVKPl5cc+9U3grJRhD8qdj1SFPMai4pF8FE08/04r50WNRMkivaUrTnHRqcrY0ggncHUiQrG8o3koJxm0tYHQNDRGdzZ5UDsuf82PbdhJKunc/F0OyrrcJWLU6gHwzyeXa/EaQ6SbuFMmiF78TuSGJNuxEbohlhGmtrOxQjK6MtioCARjyqVLC2Di5c6UVHFrNM7L0Run1QE0M5S2sxx734+ix0LSmNelr2pPKabYGFyyMtgbVXsekL6JItKh+hX4GeSbyGdrOkfNJb9HIkoJCHkePhVgM02xh0hdBvpnXbNfdcy8h4kqGrTSJYP1LxFhX3I4zcp7paeTuBMlasTLAtET05kK8nn4meqNhO8fjscf9mo9/Kin6eLn+i+fJRJ/aTcKChT5kZcdnBKv03j3woL5dBSCtjtPrzPU2Qp6ohx+97tLPkg5tjI2T6pk49WJkJMI0pAl8NZEgWQlgZCSCrm6BbTzyTSftMIe3UoLMBXrLm0GsXRd7MaSr46aA0xYeGZkhLFk6hUM/5NBxU2CbxfU2UtnakxolWR9aSZDz5jeCbCpuNvRNSiseH60EZhcdNwVGbCgRiofAuVwCtrwZxFNJfix/zm/IdfxuQX9/BE1NAkpKo2G/euP5aYdJKkHaYRK10tgkwHaOx6E0DufOkzy72v8iLuGm/BBqasPMoRwAcw6PZwFR53G61L7ra5IDkscZsXO5ExgaiuBELpEobHkziL37OXxo5ad9cwAA/+870arUwR8aq4Tdc+8U1iQHkGcKMVJGfbfoIAq1eaDXIZo/CABrkqPThQCZNjTqyZfA3YkEyUrgjoCSM9s5YqNw2sKj99cCCgp5XKokFYSSUp6RuqGhCP6rjlzYjx4jm0THTYFdvGnY83QXvfhueTOY8J1J4CuDPankBoeex80tAja/EcT+AxxO5vGouBRGVnYI27YHcbOT3MjEE6+UgDqoTkxMevRw9FgIjzzqh+1cVCbx0MNTkklRmgCxaDGpYIrbgx03iY3HffeTf9MyWU3gq4EEyfoaITgZRFV6FW7W3WSu8Gpoq2xj/835p/dFpmXu2cSHVn7W74Zbba04n3oet/tuz+rzKoGK+ikxjBdDQxG8+nrQsNi1vz9ieCx9Oqi3h+O6k55J5eDLgu0cjx3vcLrmqGoQfzaBAFTDhmcD1ENp/UsBvLIpiONZv60u/4i0tw8c4pBzIsR0jFveDGoOJ3TcFJBvnv3vGEVBIY81yQFD+qXZQFc3qYxOt0UPkM9P/p6Jcy/VjFrVkJEZYlrL++6fwiubgjHfIZ4nGiwl8jbpi+BKQ3wV3gTuXiRI1tcIbZVt6KjtQN+1PlRnVsNd7oa304v26na0V7ejpbgFzlInfnPrN2gpbkHftT58/snnqDxSCdcFF1ptrXBdcKG9ul1iipqVHWIeQqtWB3ChLIyOmwITrN4pjI2T0FOlylRBIY8LZWHdrENvpxfWFCv6rvWxzLeZYMA9gAnvhOYxP/a4Hx5PRDNPTQvxujw//YwfY+ORO+Knc9rCw+0mreT+fqK1c7kEuD4T0HFTgNNJRvebmsjmffRYCB03BQwMkGmp33XVUIlwrF0XQNXlMM5+RAik0yngl61hfGjlUV9PKqwXysK43kb+7UoD+dnQUAQFhbxEO0W/A2vXBZhdwIKF2l5Q8R4/1eZRqG2+VZfDujc9dJp0tm+OAEIaHnvcj/5+YnhqZBLVCHienF9phznJcbtcZCCioJA3FI9E9ZQU9fYwI0MLFkotIMR6rOnIC3gev/NzP4G7AwmS9TVCY0EjPM0eACTXsO5kHepO1qG9uh2f/vxTuC644C53w13uht1kZ8SqJqsGDrMDnfWdaC5qhrvczZ6TZnZ1dZPN5p57p9gEIXUuvlMwaoewaPEUXn099m6RvicOswMdtR3odfbCdcGFmqwaDLgHUJNVg+rMarTaWgEQ01a7yY4B9wAaLA1oKW6B51MPbLttqDtZh1vtt2DeaEbftT7N4161OsDICB0AoDoZp1PA0WNER7N3P7GweCsliKYmARmZhKDQDePAIQ6nLaSlSknupI8Qz4pL5E53734OTzxJSN3e/WRCM88UMuRDZgQFhTwamwTsSeWQ95MQfnQkhJ27iD7otIVMkKYdJlogOhBw9BgRn9PjV4MQFuDt9KKluCUm7qmgkGeTmGvXBeLe6MbGI1j+nF8xlPeJJ/3sMTt3kXZcvZ1s2CdyQ1iTTAxmV60OYO06IjjPM4Xw6uukbScmPDTqibrjz5nrY8a0dyPoMIlSJaveHpbor+QTeTwPRV0WJZS0rXnawjOh+KQvggtlYaad67gpMMLK80SvRCuDVZfDqLoclgjM9+7nJBO4YvJabyfTm01NArM6OG3h2f+eyA2hqUlAninETG/FMUBPJcUOI1xpIMSbCunl5G1khBDeRJUpAaNIkKyvEYa7h2HbbUNTURMqj1SipbgFjYWNGPWMwm6yw24iTtG1ObWoPFIJZ6kTtTm1KNtXhurj1ZjwTmDwxiAjHUB0/PhDKw+PJ4L1L0UvvjRyw3+HvPLkPjfi8v36lwIx9gcPPBjrkF15pFLyek5tOgXOz6FsXxkcZgfc5W4UbimEf8yPM5vPoO9aH1qKW3Bm8xmcffcs+q71wfKaBYM3BmE32WFab9I9bro5V1wKs4nJnbs4OJ0Cczw/beGx/qUA+vuJC/7y5/ysYrJqdYBFxKQd5lD7X2GsfymA0xZSKVq7jjx/VnYIR4+FmOko9dehRGE2cOAQB2sxIRmW/yTDDB9aeXxo5dE/QCYHf2LiUVMbRkZmCFnZIViLeZRdJAJsOdkbcA+gsaARxW8XI2tFFouB6nX2Sh7XcZNk+GVlk5aYViiv1rErGVQ+8STJtqy3h3HgEBGWX7kisMdS8fdbKUFM+iKsarpiZQAHDnKSc4ySltMWnv23vIol35D12ouTvvjDgcfGI4YmW+kwidIxKOU9yivFYkuKBx4kLvm0ukQJ16QvOvWanRNiOqWxcdIKr6klZG7bdvLfa9cF4PpMYCJ/MRGquhyWkCH5e3vgEId77iVE69XXg2x4hmrTHnucxGvt3c+h4lKYfcZqQzVyV3y5nUZGZgirVgfitjRJ4JuLBMn6miE4GWTROdOBw+xAcDJ690+1CYsWT8W0GOhFedv2oMQ8sqlJwI53SCXA6SR3mVR0vmEjIWk8T+6Mjx4LqYp1r7cRka989J9uJCMjkRgvKfmotd1kZ4Haw93DKNpaBACwplhRlV6FjtoOWFOsGL81jrPvngUADN4YRG1OLXuOM5vPYLh7GBVpFYZI1pKlhOw1NQmsOkBbHWL91GkLj23bg6i3hyXiV1oJo1UBmjNZUEgqRzt3cWwDo0HU9PdcLiJ+VnN7D04G0WBpQPHbxch/OR8ZyzKQnpSO7Oezkf9yPmy7beis75zROaQGZ6mTkSr5Gu4ejnn8kqUkgqbqcphlFTY1ER0LJQkdNwVGSAIBUimkmx8lWbTdRttXF8rCWLWatAzzTIQEnPxJCCdyQyziJhAAaxsWFJLPIN/M43K1tBpCidWWN4PMnZ4SgdMWsrk/8igh0E6ngIceJlYETyWRKtvOXaRSQz3NaLzO2nUB3Hc/ef1PJZGwYHre793PYcPGADa/EcT1NoFNq21+I4jHHid/a+9+Dq++HmQV3q5u0t6n3k9KJCvPFIq5cVHS+9G/J3ekpySr6jKpMD32uB+NTaRyu2QpCUt+9fUgsrJDcDrJ8ezcRV5LZ6eA5c/F5o0CQPHPozdblv+M/s2hIWKPUVJKqp4bNpKbEzqBWm8PsxsW+v/FsUFygrV2nTRhQKndT59rTyqHsXFyjvT3R1B1OQzbOaJ1s53j0d1N5AIlpTyrrtF/m6ndSgJfLSRIVgK6oFqTefN9kvZP2mGyQRw9Rswsqd5h1eoAm+h7KoloNFatJpWnQICU6U/kkk2NBsw+8qhfVWAtTraXtydpi0a8xGP9t/tuIzc5FzVZNajJqmHEilZTHGYHqtKr0FjQiKr0Kgx3D2OoYwhl+8rQYGkAz/HIfj4bZfvK0FHbgcIthYq5cBS0pfpWCnG9Pm0hG8CJXDIBtuMdQpCutxHyST1xKHGqriYb1JWGMHbuIu/hp5+SDWnDxgCqqwlRy8omrRDqQXWhjJg65p4kpHXJ0inJZiWEBTjMDmQ/n82IjTXFis76TvRc7YHD7EDOCzns30zrTYohw+O3xuOOcKLou9aH/JfzFUmWUnzUQw+T9/GVTUFUXQ6j4lKYkYklS8l7u3MXh81vBOF0CliTHMCJ3BAjnZTcUnJ/JwTqVxpiW9qUZD32uB9ph0kuJxVPb3kzyAYbaGsxzxTCPfdOsUrUnLnEdHNPKof77ic/f+xxPzIyQ4zUjYxEkGcirVtalaF6q7TDISxY6GNRNQcOkZboipUB1oJXey/ErTK1ahZ1JpffdIktIGhFivrPLX/Oz5zQ164jtg9PP+NnBHlkJALbOZKVKDccFcsGxJWsC2Vh9l4+/Qzxc6u4FMaVBnLTkm8mz1dxKYw1yQEcPsJJnPTFRq3z5hMT0HnzyX+rBd3X28PMviY7h1hGbNtOPtPTFhJhRG06NmwkOr2KS2HseIdUY7dtD86q2WwCdz8SJCsBQzhticZD0Atd2mGOmUFu2BhgLSqqCcrIDDFSRI0uAdKGWbuOuJ8/8qgfW94M4oEHp1TFwnJjRDF4PjYeR+wTBJAKVktxCzg/ByEsYMA9ACEsMMIghAXJvwGk4kPF/6b1JjaZ6BvxSYYC5KCaDXEkBjULpRtKUxOpvrhcgkS/09QkYPy3hqRj4yRqo6ubkLFVq6N+OUND0XZSfz957GdugWlFrreR5xdPwdlNdgmpse22xVSrfCM+mNab2GMylmWgo7ZD8hjLaxY2mRqcDE5rYrPuZJ0hkrVk6RT2pJJKEN30aAWFbtJUQ5SRGWIbGNUMUj+3OzkGTwnAWymkQiP+ftDPl2qX6DFRIvLQw1PML4sSH0qiqFEqdZ9/9XXye1QDRp/zwCGO/Y7LJaDqchinTvNYsDD6mIzMEB573I8Dhzj2fdEaGHlS5tL/T/8s1bVdbSSk7uOPpWSoqYmEY+9J5fDAg0RL9y//SojuipUBnEeUlIsAACAASURBVDpNjqOrm+gOd7xDBljyzTyrKGZkhmIqZOIMU2tx9N94HqydTEmjy0XCx2lFq95ONF9OJ6ksi7V9gQC5LtHhBRr4rqX/q6klxHH5c34cPhKCy0UGP6iEgnqFUbKfdphDUxOpyL+0IcAq+Al8c5AgWQloIhAg4t6aWnKHuGgxaXfwPLlA/f/t3X1sm1W+J/A/K5VdkEB0VaRBC1cgDWIRQoxUFqaabkHArYDtMqOiLqBqtqIoomyZQtksZSkKW/Bto+SGNJutabNNJziT5Jq8eUwaJSQZk7rJmNTXdZKaNHImTZMMeSNx/BK/fPePZ87J82Y76fDMFPh+JIsSP3YeO4n99Tm/8zvizUP97+qzSTzznNKpedPmZcP177yr/Pveny7LYXzxYmgmV8gCjCFL/yL91xjzjcF91G0ozP5rXb2qTHWs5QVXTHNc7zL14c5hQ6jRB8V0Ko0RzwiqXqrSHFe8tRjJxOpJOg850VfTh1B3CD2VPRj4bADNh5vxry3/Cm+1F4HWAHz1vpznMxueXXPI6u5RRnRE2NiwcbVT9iOPReH6fUqG0hdfVkYKxe/I3lfieOjhKF7YHV/zxsDCWuttREBqO5cy1GQ98pgy+rTz+dWQJUZxxOPThywxMuvzpeUWNeKx7H0ljqbmlAyRgvi+ImiIrWrUfrZFG1RzrS6896fLhil6dSgT52t2Hx2dygjspaASNK5OZOQiDTHKVFK6Ij8wiIasYnpW3cRT8KpGq+sb/r4J5YXdSiPcZ56L4XJIqa30+1cbzDo/U1YwihKADz9aQds5ZSTrU4f546MfNoYsyknUKIhpLTElcfVqRjM6JUJULKYUx4pPfGKPLvW/X9gdx9M7tCuYcn3CyxWyrl411laoP4nOL2Rkw0ZAGU2qq0+aflpdiijXvfmWspIv33YW4o1jLa0KxKfpXG/esZhSA1d9Vgm12UKVWLGV7zihZl+NJtBUPFthOGbEM5K1XkqsWI3OR1F3oA7OQ0746n3oOtGFgc8GNC1D3EfdhtEvvYVrC3lD1syMssWI6/er27QAkFNlgBI8XL9XWksEAkq908zM6nTaC7uVPTE7OpWaLvHzDPeFUfZUGRanF1FSqtTNXAoqIx3zCxl0frH6+xKLAcHB1evmF7RbGJ20J+XvnJg6FDU4GzZGZENdMS3+xJNKLRWgjGQdO74it12pPpuU/xYrU2+5NYJkcjVkOWqT8vHNLyjF+yJkiccnziMWU/4+fD5lJOXAGwn5/OQLWU/viGkKztW1WblC1sgVpZXHgTeULY7M/i7Wckw4nJGrVLNNFwLK69PO52Ny+yFupkw3GoYsykmsXhPNBcWeh8mkEpbu+MkyliIZvPe+Mtpw4DcJ3HKrMpokVh+KUS9RTHrb7ctyif+27TG5/1i2sCDeyMxClj6A3Xe/UiDt/Cwpt6gQIXH4clqzX+Nrr69Og4guzPrAlm2q6ePyFc2n/ZtuVlY96l/k286l5P2KDtI7nzf2wboUTBs2td20edlQfCsKhvXH5dqfTb2Kz7bFhvId5YZj2mxtWUOWGJnqrepFy5EW2HfZcaHmAjx2Dy789gLGfGMI94UxOTSJoDuYs48YAES/jRq+x3RoWnOM+rndtHlZ9uB64smYph3Giy/H5c9o5/PKFNSLL8fx5qGE3Jx75IpSryWajw44B2DbYsPk0CRKSpUpqrLyFXxcrkxDik3K/8f/TKC8YgU1nybxv95LyGPFIg0xdSeKpl8tUGp87viJ8nMTU+Iv7FY2LD5erPzu3/GTZVRUKn8bDz0cxdRURk6viZVt772fwNM7YnJk9lOH0hZB1P3sfF4Ja/MLq4s/1Isntm1XmpeK5qQXLqSxabMyHbZteyzn6tNbbo3IUTOz0SwRevSLVdrOKaNsd961jKIPlHqyO36yrKmRFKPhuY65FExrCvDVPavUIeu995XXFHXt3abNxhXGfn9ajmSKmtJkEmtqc7IUyax5o3UiMwxZlNPUVEaOOD29IyZHqdR7m52uSspP7GKbHHXLAbElzt33LOO11+MyECxFMni1II49v47n7BCtX1oupouuXs0YAod44RfF+uIiNpoVIxsPPKhsWLwUycjC4g0bI7j3p8sYuZKW9SUbNkYMndtFeLzpZqX+61IwDb9f6XclVsEB2jo2cV7isTzy2OpxSxHlcYiFBaIA+nRVEps2L8s3hvmFDO6+RznuU0dS1nmdrlJqcNSr3oS58TnT4KQPQqHukOlxpY+XmoamUHdIjnCtV3Q+f8iyUkdJB2xbbAid/xNO2pXaQednSdTVK7/XNZ8qHxDcn6fk1xv+JfmXf6+Ogk5NZeRUt9+v1PuIfT/FMVevZuSIUiikBOtwOKOp3VMTP3v15uDZRnry0XcTF3V+ySSy1mSJka69ryirhc1Gs0TIUgeeqamM/HsRv4dioYKo25xfyMgPGtmOASA/bDz0cBQn7UnNhw/xPcNhZaRTfFCaX8jgwBtK/Z6+N9qHH60usBFTtWIxTj5f9qbWdBxRNgxZlFcspqzkaTt3/dtXvPPu6nTheqlXAYkX6A8/WtH07Nmw0bgiSIwWiED0akEcnzqSmk/Jzs+UJdbq+xbEyMQtt662jVC/mahHud58a7WA9sIFZVpQvKGoX6TFm9iGjRH5SVp8f/Wbw8flK7Lxq7i9CHfqJpFFHyh9gsQohV4imjANTz2VPYZjA60BlO8o10wr5mu8ej3WMl1olbk/zcm6s6v+q3+T7/l90teX1nywOKMaKd60eRlfdKVkIbrjd6shS6wAvuMnq3/j6qn8qamM7Lkn6jTNjhGhS/wdAdoRQxGyxNfE36D6dmI6Vnjn3dU+a6LVhui9tvcVZTTw7cIETp1WWm6I2qoDbyhlA9u2r9bREa0XQxZZ7lIwLQNHrmmtbMS0SbbLps3LhhWFgBIO1ceJPlXqrzk/W/2kfNPNEU3NlHq6REzbqdtJiNEAfc+dL3tTMhCpbyuIcCheuEWxtvrN4ee/WP30Lt4gROhTT3OqP+Xr31yEU7tPGUJN8dZi02L+ZCKJyaFJTAQmrntPy3yW55b/biNZ6pWNZr25fuxEWFF/YFGPZonRav1I1rbtyt+VaP4pLuq/iWeei8kglu0Y8bdw2+2r/e5EzZn6e4q6szvvWsbUlDJa+MhjymplfYuEF3bH5VZX6tF2MQpfV5+ULWdeLVD60X1oU1Y7fly+gr2vxDUrGInWgyGLbnhmtVLixfrtwtzFrurjk0lows/d9yxrAtLPf6Fdcaf+lC0Ckfpc1ER4E7Uu6joS0RVbXO68SzvCJc7pllsjctWVGIXbtHlZ1hKJGpRNm5flYxZtMjZtNjaLFdz/2206mnVmzxmMfDmy3h+HRr6mpdH5qKGvltlI1jdXvkEykcSYbwyD7YOahrjZRGYi8FZ70XCwAS1HWtB1ogtBd9D0nNKpNDrLOtc0epZOpRHuC6Ovpg8dJR1wFbngsXvyjuolE0lMBCbQV9MH5yEnnIecAIDF6UUMtg/mrVUzMzc+h76aPnkOw53DmtWe2cSX4hjxjCDoDmJyaHLNgVnssqAOWerC81tujRiargIwTNvrL2Y1h/qL35+WQUy9OtIsZIkp9g0bI6bBSvD5lCanYm9J0YT2jd8o9aCnq5L45zKlt9zbhUrQEisBX3w5jor/o9QBfvjRiul0PFE+DFlkmfhSfE1vloCyrD9bk0v9C7jfn17ztKW4jXrZ+/BlpX9ROJzRvIE8+bRxuu3f3aF87+d2KteJGiv9MnpAWydjti+a/iJClroP0J13Lcs3DNGaQFCf6933LMuRtJEruZ8Pf5M/a1F7+Y7ydY/oxJfiCLqDqN1fa7rp9kRgAh67B2f3noVti02zFyZgHrIGnAOoeLZCM9LWW9Wb9RzCfWHN1Kb6cvKXJ2UgGvGMoOFgg6YJq/pi32XX1Jb1VvVqzkN/MWtE21fTh7oDdYYFBrX7axFoDciu+rYtNs1OArmkU2k0FjZm/Znpn1PhmyvfwL7Lbjpy2VfTlzcUi98x/dS7emcF8bttFrJ+/ouopk+cuu4s3zFib0T13wZgHrIAyJ5o4rpXC+KG+rXhy0orjAsX0nKPw6XIas3bUiQja+DEdkZi78OT9iROnU7K47iNDl0PhiyyxGx4Fh67R36aN9NX0yf/PeAcyDplpA5ZN928vm7j4nb6vkGC6F6tf2HXf2+xCXO++zM7Z7H6SX9RF/urpyFvulmpiTF7URdThuK4og8SciFANpHZCOoO1GUNDvZddvibs3exB5RRo46SDkMfLVeRSx7TZmvTdI0Xl7WELHUQyXVbQPndKt5aDNsWpTN90B3EmG8Mo+dH0XWiC6WPl6LsqTIsXFtAy5GWrI9bXMS+iWKkq3Z/LSaHJjEdmjY0cT326DFMDk1qzkfdwFV90Ycuceko6cj5XOsDVsm2EnSd6EKoO4RAawDtx9th22JDf22/5naj50fl9zz26DH4m/yIzkfRW9Ur70tsHZWNz5c2DVnqDwJmgUcEL9HZ3sxajhEjwmsJWYDyAUM9tX73PctZd45Yj/mFTM6GrURrxZBFlkhEE3LD5fbj7fDYPbj0+0voqexBoDUAb7UXLUdaEOoOyR5L2aZv1C+i+cKNXr7bqbflyRey5ucz2PhvlWP//T/kPg/11MhattGIxYDXXtcW+JttMbIUyWDPr7XH5ZouESYCE1nf9MWbsrfam/X22fpoqUNWtrCxlpBVsq3E9PbHHj1m6Cov+n5VPFuhGf1MJpIYcA7IUNFma8N0aBrhvrBcUSguNftqMHp+FCOeEcyNzyGdSqNkWwmOPXoMbbY29Nf2y2k5b7VXc1v9ooGJwIRhKlI8Jn+TH/4mv+Gx5WrYqh55LH28VDNNmUwkMdw5LJ8D8TcTmYnI4GnbYkPXiS7NfYpRRdsWG0Y82aeIs4UsAIbfO3XgEdN8O57JnvjXcoxY5JJvunD4chrvva80PVW3iNmwMYIXX2aROt04GLLIEtH5KPxNfjgKHPDYPQi0BvD5R58j3BeWbzCuIhdC3SE0FjbmDFnqqQqxFHut8oWs0NeqkPWU8b7/w19qsMTKPVFPpV4hle+c1/OJuKk5JRcJiNEqs27l+lWSN92cP8yNXxzPOm2mDk1mU0pz43NoOdKieSPXh6xkIom+mr51h6zKnZVYnF5EOpU2ndpUj/zEl+Ly6/qpytr9tZrbndp9Sl43en5Uc13TO02a204OTRq+r/g9jc5HNY/7zJ4zps9vw8GGrOc9HZrW3EfJthLT3/d0Kq3Z31H/GPVTgWL6Uh0ii7cWG6be1ZtzV71UZXr+wGrdn1nIuno1o+lfpj5GNClWt2IAlBEwsShlLceUn1BqDP/h3mXMzysjuX/wrI42l1cox4l+d/fdv3pfYjRYNE4muhEwZJElIjMRdJZ1wlvthcfugbfai3B/GBOBCbl6raeyB8G2IAacA7hQcyHrdKH4BLxhYwT/+b98tyFLvQJRX/gOQAYZsaJPPQ2Yy4svr37qz7eli+grJgprr17N4KGHo4bzqj6rbDorCuFHrqQ1hfi5GkwKc+Nzhik//aVmX03W/Rn1Ierzjz7XXJ9JZ1D/m3rNMfpprW+nvtVc/9tXfqu5/tyxc5rrP3nhE8xfnQegBEXx9boDdZrb6Ufq1FNjX/d8rbmu5b0WzW2/ufKN4Xlos7XJ6/UjUWZcRa6c4VI/dWlWnxVoDWiOUdeLmfU8C/eFDaNY9l32nPdbvLXYcP3VqxkcO77aFkXd2FRNtGHQhyz1dKJYlCH6bIkAtZZjRKd/9QiwegXia6/H5Sba+t95UZAvVuMS3QgYsshy/ib/dfdBisWgGdlZz1RALAb8m1uU292VY3pP1IroR6fUL+ZimuK/v7E6LXHxYvaRI/UqRv2qJNGE9erVDIYvr77xqPtxLUUy8tP6LbdG5JJ1cZ6iDmtqKiPfGNc6lTo/Pi/rerJd6g7UyVoltWQimXUkS9DXMeUbyXIUODTXm4UJMcWlvk4/leg85NTcZrB9UF6nDy/6804mkoZCevWUnn5rIrNFGvpCdf3j1u8haRaGmg83a47Rr0hUt+Moe6pM7jmZ6/k0e/z6+9X3ohNT5PpRWHXjXv1ol1hRu217DCftSdlSQV1bqD6monJFbhKvPkY0En7oYWXvx02blQ7x4gOPaIz8yGPKVkmio704L64CpBsJQxbdsJLJ1R5S6mmxTx3JNa0u1PevylYgLqZINmyMaFYIij5Zd/xkNdSImhWzF/Phy2m5BYe6/YO6eSigPCbRmFUdxjZtXtY8LlED88CDUU3NyZ13LWseiygWFvtIrpWv3pe14Ny2Ral5Mlsdmm80xmP3rCtk1e6vNdyHfrRNPRqmLq4/tfuUDAzxpTi81V44ChyG+rLg58G84XD84jiqXqqCfZfdMPqmrmmybTFv/6CfrrzYeFFz/Z+//rPhOdY7s+dMzusXri2gs6wTjYWNsgC/v7Zfc5vircWo3FmpuegXJOjP3yxkbdhovj9hd08KN91s7HmXTCp/Sz/bEsUDD0blB4n1HgMAJaVKAHvo4ahcNfhlbwr33a9sOj81rXR4VzckvuVWY086or83hiy6IZl1dNdf9CuN1KrPKp+k1ce/827C9AX9UjAtpyjEp/NkcrXgXv/CLb6unqpYimTwyGNRzXY5Yh+6225X9maLxZQ3jw0bI3J6RCyZF5/Khamp1ZGstwsTMvA98WRMs3pq+HJaPk8ffrT+N5ih9iGc/W9nDW/+4tJ+vF1zfDqV1lzvsXsM97nekGUWeNRNQ/XnoS8yL99RnrOYG8g/kqUXnY9izDcGX70PvnqfIaToVxgCxnop/ePWP3f6EJVKpjTtI8z2mDSTb1TS7JKtXcr3kWjHkG2DeaK/J4YsuiFl+2S9lpClHkXSX7JNqTk/U/YZFJvjipoo/SgUoN1MWmy5ceddy7j7nmXNSNhSJCM7YYuwtWFjxLBFx5tvJXDTzUotyZtvJfDa63E5RfrAg1E5uvXmW8rm2+K4VwtWj3vo4WjeVg7ZRGYipr2VxEU9bagPSFaFLP3ojPqYdCptGPGxbbGhsbAxay2ZvqA+W8iaDc8aRqTyPSeCvm7LrP1EvpEs9XWVOytNz1FPXwtW9VIVPHZP1ou6dQoRWYshi25Ip6uScgPqbBexCa+Z7p4UfL60ptmhaEqYzYULabz5VkJuiJ1r0+qpKaVQ+JnnYti2PYZjx1dMN/KNxZRzOXZ8BSWlKzk7U7/2ehzbtsdw70+X8bMtUbxdmDBMi164oGzErT8uX6PERDSBAecA2o+3o7Os09C9PFfQUk8Jfhcha3F6MW/g0Y886VfZLU4vmm4XVPp4KYLuoOH+Bj4byPs9B9sHNdOnFc9WoPlwMxoONhhWVZqFLP25XE/IKv/H1bqw8n9c20iWfqHAFx9/sabbmUlEEwi0BhDuC6+pszwR5caQRfQDNzc+Z9qDSt8Uc258zrSLunqV3ncRsgBt2FhLyDL7PolowjCKky2UfdXwVc7vGZ2PatpbnNlzRrMVjf7504esldiK4RyGO4ZzPm6zkHX6v56W15X8pxLD9Wb+cPIPeZ+rtUqn0mg+3IzGwkZLQ9bw5TSmpjLXveE80fcFQxbRD1y2IFLxbIXhWH24sW3R9puKzkc11+kbcwLfTcjSt4rI17yz6mVjW4oLZy/IY/5Y98ec31Nf16TfPkffX0wfshLRhOH7m9WJ5QtZta+tTlX+03/8JyTj+YPOH2u1j03fiHS9fPU+BFoDiMxEMNg+iPGL44jMRORjDveFMXp+FNH5KGbDsxg9P4rhzmEkogn4m/yIL8UxHZpGZCaCicAEJgITGPONaTYk3/m8MvobHEpjcDCD5pYUmppTuDKaxlcDaVT+3xV096QwfJld1+n7jSGLyCKJaAIL1xYMdULiTedvJdcKQv0qs3QqbZga02+NlC8g6UOW2fTdeu9DBLURzwjsu+yw77JjwDkgj1+cXjRMd6pDZL6aLH2Nl74wXP8c6rvQm4WstUwp6unbQKxlY+dL7kua2+h7l61XoDUgmwOXPVUGj92DhoMNcB5yYuyPY3AecqK/th+1+2sxen4UJ395EvZddpw7dg7DncNwFbngKnLBV++Dx+5B14kudJ3oQkdJh3w877ybwK92xdDRmcJ77ytT6UUfJPB+UQJt51I4W5PEx+XmU/BE3ycMWUTfAbOpFdEX6ezes/JrYiRI30jTKvqRJ/WleGuxaXd3/dSYfmRkvQFJ3VATAGLfxnD8sePy+vo36g330fROk2ZEZ/ziOJKJpKHhqDokRmYihnMXLSiyrS6ML8UN91v2VFne52QiMGE45rsIWRd+e0F7H3/MH8b1fcWaDzebHpdOpRFoDeTdEDzQGsCAcwDJRBKVOysx5huDq8gld27w2D0Y843BUeDA5OAknIeciMwo+2MuTi+idn8tZsOzcB5yoqOkA73/rxfOQ0547B7El+JyX8Ave1MIBNJobU2hviGJS8E0QiFls/OBgTRGR9MMWfS9x5BFBKC3qhendp9Czb4azIZnMX5x3LRHlKAuDHYUOLKOTInmkqKXk3izz3Xf3yWzfQLFJdsqM/1IlrqpJwBNmwGzLVr0U2/6nlX67urq6UhAGRVSn4P4HqHukOEx6Kf11Jsh27bY5M8o6Dbvk1W5sxKOAodhpEo/+pivJkv/vJg9b4AxZCUTSbmxNqAERfW56B+foP/9UY/EZWv9MOBUiv/1ix70fPU+dJ3oQmQmgopnKzDmG0PLkRb01fShp7IHHrsHvnofzuw5gz+P/FmOdHaUdGDh2oLse3Z271m5sXV/bX/WHR2IfsgYsoigjAa4ilwItAbQZmuDr96HhWsLSKfSpqNUHrtHjqKIT/ZmRD2UeLMU00HCYPsggu4g4ktxjPnG0HWiC/4mPwKtAaRTafRW9cJj9yA6H8U3V77B3Pgc5sbnMHp+FLPhWXjsHgTdQfRU9mDUOwpvtReJaALeaq9sqCl6PNXsq0GbrQ2dZZ1Zz1cfgIq3FhumFPVTWvo3fH3YUBfOA8YeWCXbtAXe6n32bFts6K3qBWAMWWbNUtWtH07+8qT8uj5sNhY2AlDCU8PBhpzNTwEYFgQMd2qL2s3CrHpbHkE/Eif2hFT/Tqj3QDS7j2QiCfsuu+Y6fcsLfaCZDc+i9PFS0zo8/XG1+2tRu78WXzV8BVeRS65KHb84LttANB9uliNe7cfbEZmJYDY8i76aPoS6QwCUurox35hc2ap/zoh+DBiyiKDUSbmKXFi4tgBXkQsNBxsQ7g+j5UgL2o+3I9wfRvmOcriKXLj8xWXU7KvBwrUF1B2oQ82+GoT7w3AfdaPrRJcmlNXur8XJX55E7f5aJBNJlD1VhtLHSwEoo1rOQ05MBCbgPupGqDuE4q3FcBW5UPZUGfpq+uAqcsFb7UXT4SZUPFuBQGsAzYeb4ShwYOHaAkofL0Xz4WaUPVUGX50PJdtKkE6l4T7qlkXp7qNu2LYo29DkG01wFDg0b9bquidBv9lyy5HVfQD1W+roQ0vQHTStERu/OI50Ko1Qd0hzvXojZbE5dOnjpRjuHDZMdUZmIprNlfUjaOrRKPGztG2xyT029cFPFK6bbR4tHvPc+By81V7N9xWX0sdL4a32auq79J3jz+w5g5JtJZrwow6TxVuLNfVf6VRahlx1g9bITEQTBM/uPSvrnyYCE/L8zOrj1stR4Piri+uJfiwYsogAWXcyOTQJV5ELbbY2DJ4bRPPhZox4RjDYPohQd0i+sbmKXBi/OI7GwkZ47B581fAV6g7UaUa4AOUNSUzT9Nf2o7GwUTaZdBW5UPVSlSY02bbY8M2VbxBoDcBR4IC/yY/Z8Cxmw7NypG30/Kjcn65yZyVC3SF4q71Ip9JKnczQJBoLG+V5qMPHqd2nDEErvhRHqDtkGM3JVtsDGKflSh8v1azA6yjpMBzzyQufGIJKX00fircWo3hrsWGUp2RbiWFqa7hzGMcePYbyHeXoLOuURdoeu0cTMuy77IYRyDHfmCHgHXv0GCaHJpFOpQ37E9q2KPVZ4tz8TX7UHaiTt6s7UIffvf4701Cpvqjr1vQBVVz04Uc/Itdb1QtvtVdOC9p32Q1F8bPhWc1zIJ4n8f/6thbXa+HaAntoEa0RQxYRlDfvugN1aDjYAF+9Dx0lHRi/OI7mw80IdYcQbAuio6QDDQcbsDi9iObDzZgdm5UhK9QdQputzbDqTIx42XfZUby1GKHukAxZHSUdmp5GImQJjgKHpv2BCFmi6BiALEwWPHYPeip7NKNLgPIGrN4apnJnJWr21Zj2xRLBIN/KtonABBoONshwVfp4KWr318rpIkCpzxL1VepRnJp9NfL+p0PTaCxslNOM5TvK0Xy42bS4HFDq4XJ1Za/ZV5N125hwXxiuIhfsu+xwFDg055pOpdFf268Zlap4tgKNhY2yWDw6H9WEMUeBQ66my3bR11VNh6bl75L7qDtrjZSv3mf682ksbMz6s5kNz6LN1iZXWh579Bjsu+ym9WFEZD2GLCIAdQfq4ChwoKOkA9GFKNqPtyvhyh1EX00f/jTwJ3SUdKCzrBP+Jj/cR90Y840h6A7C3+THgHMAA84BzRtqIppA2VNlmByaRH9tP0q2lWBufA4l20qQTCQRdAfRcqQF6VQaw53DcpWYmAZrP94up9kWri2go6QDvnofhjuHUbmzEulUGhXPVmhW741fHJfTaXrXgtfw+dHPc466NBY24uuer9f9/GXbzkY8D5NDk3I/QDE1aGY9CwIWpxcR6g7JVgH9tf1yVOqvlU6lcz6mxelFjPnGch7zXZkNz2LAOQBfvW9dxeN/i3MjotwYsogs0nCwAZU7K1H1UhUS0QSmQ9Nos7XJ0ZrZsVl0nehCm60NC9cW0H68XTPyEZmJwFXkQteJLjll6Dzkup0WpQAACdBJREFUhLfaizZbG74o/0JeL6RTaZTvKM8ZNMZ8Y7L3kfuoG95qL4Y7h7n6i4joO8aQRfQDMeAcQNAdlKvxcpkOTSPQGsDc+BwiMxH0VvUapqB89b6sU3b5+Jv88Ng9a2qmabWZGWXvypEraXT3pNa9lcvw5TQ+/GjF8PVLwTROV63WJk1NZVBRuYKRK2sbSRN1dl0nuhBfihummtfKV+/D5NDkdd2WiKzFkEX0A9Fb1YsB58CapstEmwTx5nxmzxnZy8tj9yDcF0bXiS4Mtg+izdaGyaFJxJfia5rO663qlfVk6s2lc9G3iTBzvSNt27bH8MLuOJ55LoYNGyPw+9c3nej3p7Fho7HG6+PyFTzxZEz+/1IkgwcejKK7J/vG4nrNh5sx3DkMb7VXrgYVwTQ6H0UykZRF5qJxqvoYQAnXf8sdBIho7RiyiH6E+mv7UfZUmWxTIFZBJqIJBFoDmByalP2/+mv7MTk4ifbj7bhy/gqGO4exOL1o2ihT1ImN+cbQcLBBFuCra6UiMxEsTi/KwBCdj8qAEV+KawLXdGgaiWgCyUQSzYebr6ve6lOH8n1efDmOF3ZfXxNYs5DV3ZPCffdr656eeDK2rpBVu78WC9cW0Pp+K+oO1MlVpROBCTgKHGg50gJXkQsjnhE0H25GZ1kneqt60VHSAW+1F95qr7LdDUMW0Q2JIYvoR6ixsBH9tf2yl5SjwIHeql602drQUdKh2T7FfdSNUe8ozu49i28nv8XZvWcRnY8a9jQEVldIirCUTCThrfais6wTDQcbMH91HhXPVsB91I0ze84gmUiisbARjgIHBtsH4T7qxqndp2T/qfbj7ajdX4uO0g5U7qy87tEs1+9TuOXWCMLhDE7akzh2fAUVlSt47fU4untS2LR5Ga8WxPF2obKn3jvvKiNFFZUr2LZdGQGLxYDXXo9j2/YYLlxIy9s98GAUbeeUYPXEk7F1bWrsKHDIJp+uIhdGz4/CVeTCmG9MbkUT7gvDY/eg/Xi7UuDv6JctR5yHnHLFKRHdeBiyiH6Ezuw5g5p9NXILFEeBQ/bZ0u9RJ970RduIvpo+9Fb1YvT8qOF+RchST2dVvVSFufE5dJ3okiM0Y74xNBY2YrB9EAPOAXjsHkyHpuGt9so2EJU7KzE3Pof+2n6E+8Py+69XLAbcd39U1lW1nUth7ytx+HxpOd23YWMEySRw2+3LiMWATZuXMTOTwabNy5hfyMiA9qtdMRR9kEDRBwl096Sw8/kY6uqT2LZduZ8nnowhHF5bzddg+yCKtxbj1O5TuDZ4DXUH6tB7Wunw/+WpL3Fq9ym4j7rhb/Kj+XCz7Lbe92kf/E1+ZbVpnQ+dZZ2GDvVEdGNgyCL6kZkOTaN8RzkG2weVLvBfK/8/OaRMCbqPumVn+RHPiNL9/i+9qUbPj2JyaBL2XXbTqTvRlV30fpoNz8peYT2VPRjuHIZ9l12Gt0BrQG4dNOIZQWNho5w2q3qpSk4dqkPeen340Qp+tiWK5F9q1Lt7lJAVDmfwxJMxzC9k5HTgvT9dlv+9ciUj//+225WwtfeVOJ54MiZDlrgfcdx6QpZ+apSIfngYsoh+ZMQolfivr8GHUHcIgdaArMkaPT+KQGsAoa6QnI6aDk1jamgKi9OLOVcwium/QGsADQcb0H68Hd9c+UZ2oa94tgJBdxBttja0HGmR/cLcR93orepFy5EWuYfkRGACk0OTmByaRM2+GllDtlZTUxncdvsy6uqTCIczeO/9BJqak3hhdxyXgmk88GAUSxFtyJqZUUKT87OkDGebNi+j5tMk9vw6jqIPEjjwRgJt51J4eocSqu67P4re3jQeeji65pBFRD98DFlEtGbjF8eVhq15mo+2HGlBw8EGzI3PIRFNwFfvw2D7IKZD0zLgzY3PyWDXW9WLmdEZeKu9mByalC0lAq0BDLYPIp1Ko6+mD7Ph2XWdb9u5FJ54MiYvzzwXQzIJvPmWMuX35lsJFJes4Fe7YvjwI2W14OmqJCoqV3C6Kom2cym8XZjAe+8nUPrPK9jz6zhO2pN4uzCB94sSeLVAGck68EYCn3ySxN5X4pq2DkT048aQRURERGQBhiwiIiIiCzBkEREREVmAIYuIiIjIAgxZRERERBZgyCIiIiKyAEMWERERkQUYsoiIiIgswJBFREREZAGGLCIiIiILMGQRERERWYAhi4iIiMgCDFlEREREFmDIIiIiIrIAQxYRERGRBRiyiIiIiCzAkEVERERkAYYsIiIiIgswZBERERFZgCGLiIiIyAIMWUREREQWYMgiIiIisgBDFhEREZEFGLKIiIiILMCQRURERGQBhiwiIiIiCzBkEREREVmAIYuIiIjIAgxZRERERBZgyCIiIiKyAEMWERERkQUYsoiIiIgswJBFREREZAGGLCIiIiILMGQRERERWYAhi4iIiMgCDFlEREREFmDIIiIiIrIAQxYRERGRBRiyiIiIiCzAkEVERERkAYYsIiIiIgswZBERERFZgCGLiIiIyAIMWUREREQWYMgiIiIisgBDFhEREZEFGLKIiIiILMCQRURERGQBhiwiIiIiCzBkEREREVmAIYuIiIjIAgxZRERERBZgyCIiIiKyAEMWERERkQUYsoiIiIgswJBFREREZAGGLCIiIiILMGQRERERWYAhi4iIiMgCDFlEREREFmDIIiIiIrIAQxYRERGRBRiyiIiIiCzAkEVERERkAYYsIiIiIgswZBERERFZgCGLiIiIyAIMWUREREQWYMgiIiIisgBDFhEREZEFGLKIiIiILMCQRURERGQBhiwiIiIiCzBkEREREVmAIYuIiIjIAgxZRERERBZgyCIiIiKyAEMWERERkQUYsoiIiIgswJBFREREZAGGLCIiIiILMGQRERERWYAhi4iIiMgCDFlEREREFmDIIiIiIrIAQxYRERGRBRiyiIiIiCzAkEVERERkAYYsIiIiIgswZBERERFZgCGLiIiIyAIMWUREREQWYMgiIiIisgBDFhEREZEFGLKIiIiILMCQRURERGQBhiwiIiIiCzBkEREREVmAIYuIiIjIAgxZRERERBZgyCIiIiKyAEMWERERkQUYsoiIiIgswJBFREREZAGGLCIiIiILMGQRERERWYAhi4iIiMgCDFlEREREFmDIIiIiIrIAQxYRERGRBRiyiIiIiCzAkEVERERkAYYsIiIiIgswZBERERFZgCGLiIiIyAIMWUREREQWYMgiIiIisgBDFhEREZEFGLKIiIiILMCQRURERGQBhiwiIiIiCzBkEREREVmAIYuIiIjIAgxZRERERBZgyCIiIiKyAEMWERERkQUYsoiIiIgs8P8BbepViY2e6iMAAAAASUVORK5CYII="/>
          <p:cNvPicPr preferRelativeResize="0"/>
          <p:nvPr/>
        </p:nvPicPr>
        <p:blipFill>
          <a:blip r:embed="rId4">
            <a:alphaModFix/>
          </a:blip>
          <a:stretch>
            <a:fillRect/>
          </a:stretch>
        </p:blipFill>
        <p:spPr>
          <a:xfrm>
            <a:off x="967675" y="810050"/>
            <a:ext cx="2859774" cy="2255124"/>
          </a:xfrm>
          <a:prstGeom prst="rect">
            <a:avLst/>
          </a:prstGeom>
          <a:noFill/>
          <a:ln>
            <a:noFill/>
          </a:ln>
        </p:spPr>
      </p:pic>
      <p:graphicFrame>
        <p:nvGraphicFramePr>
          <p:cNvPr id="126" name="Shape 126"/>
          <p:cNvGraphicFramePr/>
          <p:nvPr/>
        </p:nvGraphicFramePr>
        <p:xfrm>
          <a:off x="4921050" y="2994750"/>
          <a:ext cx="3273425" cy="1328955"/>
        </p:xfrm>
        <a:graphic>
          <a:graphicData uri="http://schemas.openxmlformats.org/drawingml/2006/table">
            <a:tbl>
              <a:tblPr>
                <a:noFill/>
                <a:tableStyleId>{C8AED842-80C1-458B-8036-2E94B84FF886}</a:tableStyleId>
              </a:tblPr>
              <a:tblGrid>
                <a:gridCol w="3273425"/>
              </a:tblGrid>
              <a:tr h="295575">
                <a:tc>
                  <a:txBody>
                    <a:bodyPr/>
                    <a:lstStyle/>
                    <a:p>
                      <a:pPr lvl="0" algn="ctr">
                        <a:spcBef>
                          <a:spcPts val="0"/>
                        </a:spcBef>
                        <a:buNone/>
                      </a:pPr>
                      <a:r>
                        <a:rPr lang="en" sz="1200"/>
                        <a:t>Chemical Change Verbs</a:t>
                      </a:r>
                    </a:p>
                  </a:txBody>
                  <a:tcPr marL="91425" marR="91425" marT="91425" marB="91425"/>
                </a:tc>
              </a:tr>
              <a:tr h="963225">
                <a:tc>
                  <a:txBody>
                    <a:bodyPr/>
                    <a:lstStyle/>
                    <a:p>
                      <a:pPr lvl="0" rtl="0">
                        <a:lnSpc>
                          <a:spcPct val="115000"/>
                        </a:lnSpc>
                        <a:spcBef>
                          <a:spcPts val="800"/>
                        </a:spcBef>
                        <a:buNone/>
                      </a:pPr>
                      <a:r>
                        <a:rPr lang="en" sz="1200"/>
                        <a:t>Cook, burn, heats, cools, bubbles, precipitates, rusts, rotts, curdles, digests, tarnishes, glows, corrodes, explodes.</a:t>
                      </a:r>
                    </a:p>
                  </a:txBody>
                  <a:tcPr marL="91425" marR="91425" marT="91425" marB="91425"/>
                </a:tc>
              </a:tr>
            </a:tbl>
          </a:graphicData>
        </a:graphic>
      </p:graphicFrame>
      <p:graphicFrame>
        <p:nvGraphicFramePr>
          <p:cNvPr id="127" name="Shape 127"/>
          <p:cNvGraphicFramePr/>
          <p:nvPr/>
        </p:nvGraphicFramePr>
        <p:xfrm>
          <a:off x="681225" y="2998547"/>
          <a:ext cx="3535075" cy="1319475"/>
        </p:xfrm>
        <a:graphic>
          <a:graphicData uri="http://schemas.openxmlformats.org/drawingml/2006/table">
            <a:tbl>
              <a:tblPr>
                <a:noFill/>
                <a:tableStyleId>{C8AED842-80C1-458B-8036-2E94B84FF886}</a:tableStyleId>
              </a:tblPr>
              <a:tblGrid>
                <a:gridCol w="3535075"/>
              </a:tblGrid>
              <a:tr h="368825">
                <a:tc>
                  <a:txBody>
                    <a:bodyPr/>
                    <a:lstStyle/>
                    <a:p>
                      <a:pPr lvl="0" algn="ctr">
                        <a:spcBef>
                          <a:spcPts val="0"/>
                        </a:spcBef>
                        <a:buNone/>
                      </a:pPr>
                      <a:r>
                        <a:rPr lang="en" sz="1200"/>
                        <a:t>Physical Change Verbs</a:t>
                      </a:r>
                    </a:p>
                  </a:txBody>
                  <a:tcPr marL="91425" marR="91425" marT="91425" marB="91425"/>
                </a:tc>
              </a:tr>
              <a:tr h="950650">
                <a:tc>
                  <a:txBody>
                    <a:bodyPr/>
                    <a:lstStyle/>
                    <a:p>
                      <a:pPr lvl="0" rtl="0">
                        <a:lnSpc>
                          <a:spcPct val="115000"/>
                        </a:lnSpc>
                        <a:spcBef>
                          <a:spcPts val="0"/>
                        </a:spcBef>
                        <a:buClr>
                          <a:schemeClr val="dk1"/>
                        </a:buClr>
                        <a:buSzPct val="91666"/>
                        <a:buFont typeface="Arial"/>
                        <a:buNone/>
                      </a:pPr>
                      <a:r>
                        <a:rPr lang="en" sz="1200">
                          <a:solidFill>
                            <a:schemeClr val="dk1"/>
                          </a:solidFill>
                        </a:rPr>
                        <a:t>Grind, dissolve, erode, rip, tear, break, melt, freeze, condense, boil, evaporate, sublimate, mix, cut, sort. </a:t>
                      </a:r>
                    </a:p>
                  </a:txBody>
                  <a:tcPr marL="91425" marR="91425" marT="91425" marB="91425"/>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fade">
                                      <p:cBhvr>
                                        <p:cTn id="7" dur="10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p:nvPr/>
        </p:nvSpPr>
        <p:spPr>
          <a:xfrm>
            <a:off x="640950" y="1593425"/>
            <a:ext cx="3582000" cy="728399"/>
          </a:xfrm>
          <a:prstGeom prst="rect">
            <a:avLst/>
          </a:prstGeom>
          <a:noFill/>
          <a:ln>
            <a:noFill/>
          </a:ln>
        </p:spPr>
        <p:txBody>
          <a:bodyPr lIns="91425" tIns="91425" rIns="91425" bIns="91425" anchor="t" anchorCtr="0">
            <a:noAutofit/>
          </a:bodyPr>
          <a:lstStyle/>
          <a:p>
            <a:pPr lvl="0" rtl="0">
              <a:spcBef>
                <a:spcPts val="0"/>
              </a:spcBef>
              <a:buNone/>
            </a:pPr>
            <a:r>
              <a:rPr lang="en" sz="1200"/>
              <a:t>    Use the Verb chart below to help you decide before checking your answer.</a:t>
            </a:r>
          </a:p>
        </p:txBody>
      </p:sp>
      <p:sp>
        <p:nvSpPr>
          <p:cNvPr id="133" name="Shape 133"/>
          <p:cNvSpPr/>
          <p:nvPr/>
        </p:nvSpPr>
        <p:spPr>
          <a:xfrm>
            <a:off x="8085825" y="4470925"/>
            <a:ext cx="832199" cy="582599"/>
          </a:xfrm>
          <a:prstGeom prst="rightArrow">
            <a:avLst>
              <a:gd name="adj1" fmla="val 50000"/>
              <a:gd name="adj2" fmla="val 50000"/>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4" name="Shape 134"/>
          <p:cNvSpPr/>
          <p:nvPr/>
        </p:nvSpPr>
        <p:spPr>
          <a:xfrm rot="10800000">
            <a:off x="475775" y="4470925"/>
            <a:ext cx="832199" cy="582599"/>
          </a:xfrm>
          <a:prstGeom prst="rightArrow">
            <a:avLst>
              <a:gd name="adj1" fmla="val 50000"/>
              <a:gd name="adj2" fmla="val 50000"/>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5" name="Shape 135"/>
          <p:cNvSpPr/>
          <p:nvPr/>
        </p:nvSpPr>
        <p:spPr>
          <a:xfrm rot="-5398229">
            <a:off x="4280849" y="4353725"/>
            <a:ext cx="582300" cy="697800"/>
          </a:xfrm>
          <a:prstGeom prst="homePlate">
            <a:avLst>
              <a:gd name="adj" fmla="val 50000"/>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1000"/>
          </a:p>
        </p:txBody>
      </p:sp>
      <p:sp>
        <p:nvSpPr>
          <p:cNvPr id="136" name="Shape 136"/>
          <p:cNvSpPr txBox="1"/>
          <p:nvPr/>
        </p:nvSpPr>
        <p:spPr>
          <a:xfrm>
            <a:off x="681225" y="4583875"/>
            <a:ext cx="546900" cy="303299"/>
          </a:xfrm>
          <a:prstGeom prst="rect">
            <a:avLst/>
          </a:prstGeom>
          <a:noFill/>
          <a:ln>
            <a:noFill/>
          </a:ln>
        </p:spPr>
        <p:txBody>
          <a:bodyPr lIns="91425" tIns="91425" rIns="91425" bIns="91425" anchor="t" anchorCtr="0">
            <a:noAutofit/>
          </a:bodyPr>
          <a:lstStyle/>
          <a:p>
            <a:pPr lvl="0" rtl="0">
              <a:spcBef>
                <a:spcPts val="0"/>
              </a:spcBef>
              <a:buNone/>
            </a:pPr>
            <a:r>
              <a:rPr lang="en" sz="1000"/>
              <a:t>back</a:t>
            </a:r>
          </a:p>
        </p:txBody>
      </p:sp>
      <p:sp>
        <p:nvSpPr>
          <p:cNvPr id="137" name="Shape 137"/>
          <p:cNvSpPr txBox="1"/>
          <p:nvPr/>
        </p:nvSpPr>
        <p:spPr>
          <a:xfrm>
            <a:off x="8311800" y="4560025"/>
            <a:ext cx="493499" cy="303299"/>
          </a:xfrm>
          <a:prstGeom prst="rect">
            <a:avLst/>
          </a:prstGeom>
          <a:noFill/>
          <a:ln>
            <a:noFill/>
          </a:ln>
        </p:spPr>
        <p:txBody>
          <a:bodyPr lIns="91425" tIns="91425" rIns="91425" bIns="91425" anchor="t" anchorCtr="0">
            <a:noAutofit/>
          </a:bodyPr>
          <a:lstStyle/>
          <a:p>
            <a:pPr lvl="0" rtl="0">
              <a:spcBef>
                <a:spcPts val="0"/>
              </a:spcBef>
              <a:buNone/>
            </a:pPr>
            <a:r>
              <a:rPr lang="en" sz="1000"/>
              <a:t>next</a:t>
            </a:r>
          </a:p>
        </p:txBody>
      </p:sp>
      <p:sp>
        <p:nvSpPr>
          <p:cNvPr id="138" name="Shape 138"/>
          <p:cNvSpPr txBox="1"/>
          <p:nvPr/>
        </p:nvSpPr>
        <p:spPr>
          <a:xfrm>
            <a:off x="4298550" y="4560025"/>
            <a:ext cx="493499" cy="303299"/>
          </a:xfrm>
          <a:prstGeom prst="rect">
            <a:avLst/>
          </a:prstGeom>
          <a:noFill/>
          <a:ln>
            <a:noFill/>
          </a:ln>
        </p:spPr>
        <p:txBody>
          <a:bodyPr lIns="91425" tIns="91425" rIns="91425" bIns="91425" anchor="t" anchorCtr="0">
            <a:noAutofit/>
          </a:bodyPr>
          <a:lstStyle/>
          <a:p>
            <a:pPr lvl="0" rtl="0">
              <a:spcBef>
                <a:spcPts val="0"/>
              </a:spcBef>
              <a:buNone/>
            </a:pPr>
            <a:r>
              <a:rPr lang="en" sz="1000"/>
              <a:t>home</a:t>
            </a:r>
          </a:p>
        </p:txBody>
      </p:sp>
      <p:graphicFrame>
        <p:nvGraphicFramePr>
          <p:cNvPr id="139" name="Shape 139"/>
          <p:cNvGraphicFramePr/>
          <p:nvPr/>
        </p:nvGraphicFramePr>
        <p:xfrm>
          <a:off x="4486850" y="209075"/>
          <a:ext cx="4369600" cy="4033235"/>
        </p:xfrm>
        <a:graphic>
          <a:graphicData uri="http://schemas.openxmlformats.org/drawingml/2006/table">
            <a:tbl>
              <a:tblPr>
                <a:noFill/>
                <a:tableStyleId>{C8AED842-80C1-458B-8036-2E94B84FF886}</a:tableStyleId>
              </a:tblPr>
              <a:tblGrid>
                <a:gridCol w="1845475"/>
                <a:gridCol w="2524125"/>
              </a:tblGrid>
              <a:tr h="381000">
                <a:tc>
                  <a:txBody>
                    <a:bodyPr/>
                    <a:lstStyle/>
                    <a:p>
                      <a:pPr lvl="0">
                        <a:spcBef>
                          <a:spcPts val="0"/>
                        </a:spcBef>
                        <a:buNone/>
                      </a:pPr>
                      <a:r>
                        <a:rPr lang="en" b="1"/>
                        <a:t>Changes</a:t>
                      </a:r>
                    </a:p>
                  </a:txBody>
                  <a:tcPr marL="91425" marR="91425" marT="91425" marB="91425"/>
                </a:tc>
                <a:tc>
                  <a:txBody>
                    <a:bodyPr/>
                    <a:lstStyle/>
                    <a:p>
                      <a:pPr lvl="0">
                        <a:spcBef>
                          <a:spcPts val="0"/>
                        </a:spcBef>
                        <a:buNone/>
                      </a:pPr>
                      <a:r>
                        <a:rPr lang="en" b="1"/>
                        <a:t>Highlight to reveal answer</a:t>
                      </a:r>
                    </a:p>
                  </a:txBody>
                  <a:tcPr marL="91425" marR="91425" marT="91425" marB="91425"/>
                </a:tc>
              </a:tr>
              <a:tr h="381000">
                <a:tc>
                  <a:txBody>
                    <a:bodyPr/>
                    <a:lstStyle/>
                    <a:p>
                      <a:pPr lvl="0">
                        <a:spcBef>
                          <a:spcPts val="0"/>
                        </a:spcBef>
                        <a:buNone/>
                      </a:pPr>
                      <a:r>
                        <a:rPr lang="en" sz="1000"/>
                        <a:t>Glass breaking</a:t>
                      </a:r>
                    </a:p>
                  </a:txBody>
                  <a:tcPr marL="91425" marR="91425" marT="91425" marB="91425"/>
                </a:tc>
                <a:tc>
                  <a:txBody>
                    <a:bodyPr/>
                    <a:lstStyle/>
                    <a:p>
                      <a:pPr lvl="0">
                        <a:spcBef>
                          <a:spcPts val="0"/>
                        </a:spcBef>
                        <a:buNone/>
                      </a:pPr>
                      <a:r>
                        <a:rPr lang="en" sz="1000">
                          <a:solidFill>
                            <a:srgbClr val="FFFFFF"/>
                          </a:solidFill>
                        </a:rPr>
                        <a:t>physical</a:t>
                      </a:r>
                    </a:p>
                  </a:txBody>
                  <a:tcPr marL="91425" marR="91425" marT="91425" marB="91425"/>
                </a:tc>
              </a:tr>
              <a:tr h="381000">
                <a:tc>
                  <a:txBody>
                    <a:bodyPr/>
                    <a:lstStyle/>
                    <a:p>
                      <a:pPr lvl="0">
                        <a:spcBef>
                          <a:spcPts val="0"/>
                        </a:spcBef>
                        <a:buNone/>
                      </a:pPr>
                      <a:r>
                        <a:rPr lang="en" sz="1000"/>
                        <a:t>Nailing wood to build a house</a:t>
                      </a:r>
                    </a:p>
                  </a:txBody>
                  <a:tcPr marL="91425" marR="91425" marT="91425" marB="91425"/>
                </a:tc>
                <a:tc>
                  <a:txBody>
                    <a:bodyPr/>
                    <a:lstStyle/>
                    <a:p>
                      <a:pPr lvl="0">
                        <a:spcBef>
                          <a:spcPts val="0"/>
                        </a:spcBef>
                        <a:buNone/>
                      </a:pPr>
                      <a:r>
                        <a:rPr lang="en" sz="1000">
                          <a:solidFill>
                            <a:srgbClr val="FFFFFF"/>
                          </a:solidFill>
                        </a:rPr>
                        <a:t>physical</a:t>
                      </a:r>
                    </a:p>
                  </a:txBody>
                  <a:tcPr marL="91425" marR="91425" marT="91425" marB="91425"/>
                </a:tc>
              </a:tr>
              <a:tr h="381000">
                <a:tc>
                  <a:txBody>
                    <a:bodyPr/>
                    <a:lstStyle/>
                    <a:p>
                      <a:pPr lvl="0">
                        <a:spcBef>
                          <a:spcPts val="0"/>
                        </a:spcBef>
                        <a:buNone/>
                      </a:pPr>
                      <a:r>
                        <a:rPr lang="en" sz="1000"/>
                        <a:t>A rusting bicycle</a:t>
                      </a:r>
                    </a:p>
                  </a:txBody>
                  <a:tcPr marL="91425" marR="91425" marT="91425" marB="91425"/>
                </a:tc>
                <a:tc>
                  <a:txBody>
                    <a:bodyPr/>
                    <a:lstStyle/>
                    <a:p>
                      <a:pPr lvl="0">
                        <a:spcBef>
                          <a:spcPts val="0"/>
                        </a:spcBef>
                        <a:buNone/>
                      </a:pPr>
                      <a:r>
                        <a:rPr lang="en" sz="1000">
                          <a:solidFill>
                            <a:srgbClr val="FFFFFF"/>
                          </a:solidFill>
                        </a:rPr>
                        <a:t>chemical</a:t>
                      </a:r>
                    </a:p>
                  </a:txBody>
                  <a:tcPr marL="91425" marR="91425" marT="91425" marB="91425"/>
                </a:tc>
              </a:tr>
              <a:tr h="381000">
                <a:tc>
                  <a:txBody>
                    <a:bodyPr/>
                    <a:lstStyle/>
                    <a:p>
                      <a:pPr lvl="0">
                        <a:spcBef>
                          <a:spcPts val="0"/>
                        </a:spcBef>
                        <a:buNone/>
                      </a:pPr>
                      <a:r>
                        <a:rPr lang="en" sz="1000"/>
                        <a:t>Melting butter for popcorn</a:t>
                      </a:r>
                    </a:p>
                  </a:txBody>
                  <a:tcPr marL="91425" marR="91425" marT="91425" marB="91425"/>
                </a:tc>
                <a:tc>
                  <a:txBody>
                    <a:bodyPr/>
                    <a:lstStyle/>
                    <a:p>
                      <a:pPr lvl="0">
                        <a:spcBef>
                          <a:spcPts val="0"/>
                        </a:spcBef>
                        <a:buNone/>
                      </a:pPr>
                      <a:r>
                        <a:rPr lang="en" sz="1000">
                          <a:solidFill>
                            <a:srgbClr val="FFFFFF"/>
                          </a:solidFill>
                        </a:rPr>
                        <a:t>physical</a:t>
                      </a:r>
                    </a:p>
                  </a:txBody>
                  <a:tcPr marL="91425" marR="91425" marT="91425" marB="91425"/>
                </a:tc>
              </a:tr>
              <a:tr h="381000">
                <a:tc>
                  <a:txBody>
                    <a:bodyPr/>
                    <a:lstStyle/>
                    <a:p>
                      <a:pPr lvl="0">
                        <a:spcBef>
                          <a:spcPts val="0"/>
                        </a:spcBef>
                        <a:buNone/>
                      </a:pPr>
                      <a:r>
                        <a:rPr lang="en" sz="1000"/>
                        <a:t>Separating sand from gravel</a:t>
                      </a:r>
                    </a:p>
                  </a:txBody>
                  <a:tcPr marL="91425" marR="91425" marT="91425" marB="91425"/>
                </a:tc>
                <a:tc>
                  <a:txBody>
                    <a:bodyPr/>
                    <a:lstStyle/>
                    <a:p>
                      <a:pPr lvl="0">
                        <a:spcBef>
                          <a:spcPts val="0"/>
                        </a:spcBef>
                        <a:buNone/>
                      </a:pPr>
                      <a:r>
                        <a:rPr lang="en" sz="1000">
                          <a:solidFill>
                            <a:srgbClr val="FFFFFF"/>
                          </a:solidFill>
                        </a:rPr>
                        <a:t>physical</a:t>
                      </a:r>
                    </a:p>
                  </a:txBody>
                  <a:tcPr marL="91425" marR="91425" marT="91425" marB="91425"/>
                </a:tc>
              </a:tr>
              <a:tr h="381000">
                <a:tc>
                  <a:txBody>
                    <a:bodyPr/>
                    <a:lstStyle/>
                    <a:p>
                      <a:pPr lvl="0">
                        <a:spcBef>
                          <a:spcPts val="0"/>
                        </a:spcBef>
                        <a:buNone/>
                      </a:pPr>
                      <a:r>
                        <a:rPr lang="en" sz="1000"/>
                        <a:t>Spoiling food</a:t>
                      </a:r>
                    </a:p>
                  </a:txBody>
                  <a:tcPr marL="91425" marR="91425" marT="91425" marB="91425"/>
                </a:tc>
                <a:tc>
                  <a:txBody>
                    <a:bodyPr/>
                    <a:lstStyle/>
                    <a:p>
                      <a:pPr lvl="0">
                        <a:spcBef>
                          <a:spcPts val="0"/>
                        </a:spcBef>
                        <a:buNone/>
                      </a:pPr>
                      <a:r>
                        <a:rPr lang="en" sz="1000">
                          <a:solidFill>
                            <a:srgbClr val="FFFFFF"/>
                          </a:solidFill>
                        </a:rPr>
                        <a:t>chemical</a:t>
                      </a:r>
                    </a:p>
                  </a:txBody>
                  <a:tcPr marL="91425" marR="91425" marT="91425" marB="91425"/>
                </a:tc>
              </a:tr>
              <a:tr h="321475">
                <a:tc>
                  <a:txBody>
                    <a:bodyPr/>
                    <a:lstStyle/>
                    <a:p>
                      <a:pPr lvl="0">
                        <a:spcBef>
                          <a:spcPts val="0"/>
                        </a:spcBef>
                        <a:buNone/>
                      </a:pPr>
                      <a:r>
                        <a:rPr lang="en" sz="1000"/>
                        <a:t>Making Kool-aid</a:t>
                      </a:r>
                    </a:p>
                  </a:txBody>
                  <a:tcPr marL="91425" marR="91425" marT="91425" marB="91425"/>
                </a:tc>
                <a:tc>
                  <a:txBody>
                    <a:bodyPr/>
                    <a:lstStyle/>
                    <a:p>
                      <a:pPr lvl="0">
                        <a:spcBef>
                          <a:spcPts val="0"/>
                        </a:spcBef>
                        <a:buNone/>
                      </a:pPr>
                      <a:r>
                        <a:rPr lang="en" sz="1000">
                          <a:solidFill>
                            <a:srgbClr val="FFFFFF"/>
                          </a:solidFill>
                        </a:rPr>
                        <a:t>physical</a:t>
                      </a:r>
                    </a:p>
                  </a:txBody>
                  <a:tcPr marL="91425" marR="91425" marT="91425" marB="91425"/>
                </a:tc>
              </a:tr>
              <a:tr h="345275">
                <a:tc>
                  <a:txBody>
                    <a:bodyPr/>
                    <a:lstStyle/>
                    <a:p>
                      <a:pPr lvl="0">
                        <a:spcBef>
                          <a:spcPts val="0"/>
                        </a:spcBef>
                        <a:buNone/>
                      </a:pPr>
                      <a:r>
                        <a:rPr lang="en" sz="1000"/>
                        <a:t>Mowing the lawn</a:t>
                      </a:r>
                    </a:p>
                  </a:txBody>
                  <a:tcPr marL="91425" marR="91425" marT="91425" marB="91425"/>
                </a:tc>
                <a:tc>
                  <a:txBody>
                    <a:bodyPr/>
                    <a:lstStyle/>
                    <a:p>
                      <a:pPr lvl="0">
                        <a:spcBef>
                          <a:spcPts val="0"/>
                        </a:spcBef>
                        <a:buNone/>
                      </a:pPr>
                      <a:r>
                        <a:rPr lang="en" sz="1000">
                          <a:solidFill>
                            <a:srgbClr val="FFFFFF"/>
                          </a:solidFill>
                        </a:rPr>
                        <a:t>physical</a:t>
                      </a:r>
                    </a:p>
                  </a:txBody>
                  <a:tcPr marL="91425" marR="91425" marT="91425" marB="91425"/>
                </a:tc>
              </a:tr>
              <a:tr h="285750">
                <a:tc>
                  <a:txBody>
                    <a:bodyPr/>
                    <a:lstStyle/>
                    <a:p>
                      <a:pPr lvl="0">
                        <a:spcBef>
                          <a:spcPts val="0"/>
                        </a:spcBef>
                        <a:buNone/>
                      </a:pPr>
                      <a:r>
                        <a:rPr lang="en" sz="1000"/>
                        <a:t>Corroding metal</a:t>
                      </a:r>
                    </a:p>
                  </a:txBody>
                  <a:tcPr marL="91425" marR="91425" marT="91425" marB="91425"/>
                </a:tc>
                <a:tc>
                  <a:txBody>
                    <a:bodyPr/>
                    <a:lstStyle/>
                    <a:p>
                      <a:pPr lvl="0">
                        <a:spcBef>
                          <a:spcPts val="0"/>
                        </a:spcBef>
                        <a:buNone/>
                      </a:pPr>
                      <a:r>
                        <a:rPr lang="en" sz="1000">
                          <a:solidFill>
                            <a:srgbClr val="FFFFFF"/>
                          </a:solidFill>
                        </a:rPr>
                        <a:t>chemical</a:t>
                      </a:r>
                    </a:p>
                  </a:txBody>
                  <a:tcPr marL="91425" marR="91425" marT="91425" marB="91425"/>
                </a:tc>
              </a:tr>
              <a:tr h="285750">
                <a:tc>
                  <a:txBody>
                    <a:bodyPr/>
                    <a:lstStyle/>
                    <a:p>
                      <a:pPr lvl="0">
                        <a:spcBef>
                          <a:spcPts val="0"/>
                        </a:spcBef>
                        <a:buNone/>
                      </a:pPr>
                      <a:r>
                        <a:rPr lang="en" sz="1000"/>
                        <a:t>Bleaching your hair</a:t>
                      </a:r>
                    </a:p>
                  </a:txBody>
                  <a:tcPr marL="91425" marR="91425" marT="91425" marB="91425"/>
                </a:tc>
                <a:tc>
                  <a:txBody>
                    <a:bodyPr/>
                    <a:lstStyle/>
                    <a:p>
                      <a:pPr lvl="0">
                        <a:spcBef>
                          <a:spcPts val="0"/>
                        </a:spcBef>
                        <a:buNone/>
                      </a:pPr>
                      <a:r>
                        <a:rPr lang="en" sz="1000">
                          <a:solidFill>
                            <a:srgbClr val="FFFFFF"/>
                          </a:solidFill>
                        </a:rPr>
                        <a:t>chemical</a:t>
                      </a:r>
                    </a:p>
                  </a:txBody>
                  <a:tcPr marL="91425" marR="91425" marT="91425" marB="91425"/>
                </a:tc>
              </a:tr>
            </a:tbl>
          </a:graphicData>
        </a:graphic>
      </p:graphicFrame>
      <p:sp>
        <p:nvSpPr>
          <p:cNvPr id="140" name="Shape 140"/>
          <p:cNvSpPr txBox="1"/>
          <p:nvPr/>
        </p:nvSpPr>
        <p:spPr>
          <a:xfrm>
            <a:off x="640950" y="209075"/>
            <a:ext cx="3657600" cy="1277399"/>
          </a:xfrm>
          <a:prstGeom prst="rect">
            <a:avLst/>
          </a:prstGeom>
          <a:noFill/>
          <a:ln>
            <a:noFill/>
          </a:ln>
        </p:spPr>
        <p:txBody>
          <a:bodyPr lIns="91425" tIns="91425" rIns="91425" bIns="91425" anchor="t" anchorCtr="0">
            <a:noAutofit/>
          </a:bodyPr>
          <a:lstStyle/>
          <a:p>
            <a:pPr lvl="0">
              <a:spcBef>
                <a:spcPts val="0"/>
              </a:spcBef>
              <a:buNone/>
            </a:pPr>
            <a:r>
              <a:rPr lang="en" sz="1200"/>
              <a:t>    Now that you have a good idea about the differences between physical and chemical changes try your hand at answering the table to the right.. Remember to pay attention to the verb and the substance involved. Once you think you know the answer, highlight the cell to the right to check.</a:t>
            </a:r>
          </a:p>
        </p:txBody>
      </p:sp>
      <p:graphicFrame>
        <p:nvGraphicFramePr>
          <p:cNvPr id="141" name="Shape 141"/>
          <p:cNvGraphicFramePr/>
          <p:nvPr/>
        </p:nvGraphicFramePr>
        <p:xfrm>
          <a:off x="678750" y="2428775"/>
          <a:ext cx="3506400" cy="1339475"/>
        </p:xfrm>
        <a:graphic>
          <a:graphicData uri="http://schemas.openxmlformats.org/drawingml/2006/table">
            <a:tbl>
              <a:tblPr>
                <a:noFill/>
                <a:tableStyleId>{C8AED842-80C1-458B-8036-2E94B84FF886}</a:tableStyleId>
              </a:tblPr>
              <a:tblGrid>
                <a:gridCol w="1753200"/>
                <a:gridCol w="1753200"/>
              </a:tblGrid>
              <a:tr h="432150">
                <a:tc>
                  <a:txBody>
                    <a:bodyPr/>
                    <a:lstStyle/>
                    <a:p>
                      <a:pPr lvl="0">
                        <a:spcBef>
                          <a:spcPts val="0"/>
                        </a:spcBef>
                        <a:buNone/>
                      </a:pPr>
                      <a:r>
                        <a:rPr lang="en" sz="1200"/>
                        <a:t>Physical Changes</a:t>
                      </a:r>
                    </a:p>
                  </a:txBody>
                  <a:tcPr marL="91425" marR="91425" marT="91425" marB="91425"/>
                </a:tc>
                <a:tc>
                  <a:txBody>
                    <a:bodyPr/>
                    <a:lstStyle/>
                    <a:p>
                      <a:pPr lvl="0">
                        <a:spcBef>
                          <a:spcPts val="0"/>
                        </a:spcBef>
                        <a:buNone/>
                      </a:pPr>
                      <a:r>
                        <a:rPr lang="en" sz="1200"/>
                        <a:t>Chemical Changes</a:t>
                      </a:r>
                    </a:p>
                  </a:txBody>
                  <a:tcPr marL="91425" marR="91425" marT="91425" marB="91425"/>
                </a:tc>
              </a:tr>
              <a:tr h="907325">
                <a:tc>
                  <a:txBody>
                    <a:bodyPr/>
                    <a:lstStyle/>
                    <a:p>
                      <a:pPr lvl="0">
                        <a:spcBef>
                          <a:spcPts val="0"/>
                        </a:spcBef>
                        <a:buNone/>
                      </a:pPr>
                      <a:r>
                        <a:rPr lang="en" sz="1200">
                          <a:solidFill>
                            <a:srgbClr val="FFFFFF"/>
                          </a:solidFill>
                        </a:rPr>
                        <a:t>Melt, Broke, Froze, Evaporate, Mix, Cut, Tear, Sort</a:t>
                      </a:r>
                    </a:p>
                  </a:txBody>
                  <a:tcPr marL="91425" marR="91425" marT="91425" marB="91425"/>
                </a:tc>
                <a:tc>
                  <a:txBody>
                    <a:bodyPr/>
                    <a:lstStyle/>
                    <a:p>
                      <a:pPr lvl="0">
                        <a:spcBef>
                          <a:spcPts val="0"/>
                        </a:spcBef>
                        <a:buNone/>
                      </a:pPr>
                      <a:r>
                        <a:rPr lang="en" sz="1200">
                          <a:solidFill>
                            <a:srgbClr val="FFFFFF"/>
                          </a:solidFill>
                        </a:rPr>
                        <a:t>Cooked, Burned, Exploded, Glowed, Corroded</a:t>
                      </a:r>
                    </a:p>
                  </a:txBody>
                  <a:tcPr marL="91425" marR="91425" marT="91425" marB="91425"/>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fade">
                                      <p:cBhvr>
                                        <p:cTn id="7" dur="10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1787</Words>
  <Application>Microsoft Office PowerPoint</Application>
  <PresentationFormat>On-screen Show (16:9)</PresentationFormat>
  <Paragraphs>114</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simple-light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Edwards</dc:creator>
  <cp:lastModifiedBy>John</cp:lastModifiedBy>
  <cp:revision>1</cp:revision>
  <dcterms:modified xsi:type="dcterms:W3CDTF">2016-08-21T19:42:31Z</dcterms:modified>
</cp:coreProperties>
</file>